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1" r:id="rId4"/>
  </p:sldMasterIdLst>
  <p:notesMasterIdLst>
    <p:notesMasterId r:id="rId22"/>
  </p:notesMasterIdLst>
  <p:sldIdLst>
    <p:sldId id="258" r:id="rId5"/>
    <p:sldId id="263" r:id="rId6"/>
    <p:sldId id="264" r:id="rId7"/>
    <p:sldId id="285" r:id="rId8"/>
    <p:sldId id="280" r:id="rId9"/>
    <p:sldId id="283" r:id="rId10"/>
    <p:sldId id="282" r:id="rId11"/>
    <p:sldId id="277" r:id="rId12"/>
    <p:sldId id="265" r:id="rId13"/>
    <p:sldId id="279" r:id="rId14"/>
    <p:sldId id="278" r:id="rId15"/>
    <p:sldId id="271" r:id="rId16"/>
    <p:sldId id="272" r:id="rId17"/>
    <p:sldId id="273" r:id="rId18"/>
    <p:sldId id="281" r:id="rId19"/>
    <p:sldId id="261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F8800"/>
    <a:srgbClr val="B2D2F2"/>
    <a:srgbClr val="73A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03" autoAdjust="0"/>
    <p:restoredTop sz="96405"/>
  </p:normalViewPr>
  <p:slideViewPr>
    <p:cSldViewPr snapToGrid="0" snapToObjects="1" showGuides="1">
      <p:cViewPr varScale="1">
        <p:scale>
          <a:sx n="152" d="100"/>
          <a:sy n="152" d="100"/>
        </p:scale>
        <p:origin x="10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17T18:39:52.224" idx="1">
    <p:pos x="10" y="10"/>
    <p:text>Make sure the event number is correct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59A375-B218-184B-B243-CB7E0F1616A7}" type="datetimeFigureOut">
              <a:rPr lang="en-US" smtClean="0"/>
              <a:t>3/22/22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D5F0F0-3408-9F4A-9B24-898CD7F5D4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06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15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D5F0F0-3408-9F4A-9B24-898CD7F5D4E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0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9144000" cy="157239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9144000" cy="83820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5" pos="43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44" y="3938459"/>
            <a:ext cx="2301354" cy="124314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1" y="3633658"/>
            <a:ext cx="2301386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592038" y="3938459"/>
            <a:ext cx="2332240" cy="124314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3591980" y="3633658"/>
            <a:ext cx="2332272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6260210" y="3938459"/>
            <a:ext cx="2302372" cy="124314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6262343" y="3633658"/>
            <a:ext cx="2301386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185550"/>
            <a:ext cx="2301389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3591975" y="1185550"/>
            <a:ext cx="2332275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6262335" y="1185550"/>
            <a:ext cx="2301389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76645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27" hasCustomPrompt="1"/>
          </p:nvPr>
        </p:nvSpPr>
        <p:spPr>
          <a:xfrm>
            <a:off x="8899761" y="3938459"/>
            <a:ext cx="2338690" cy="124314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8901816" y="3633658"/>
            <a:ext cx="2337688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8901808" y="1185550"/>
            <a:ext cx="2337691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3439DF4C-82F3-4A48-944C-5946FED69E88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Featur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44" y="4216231"/>
            <a:ext cx="2301354" cy="96537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1" y="3911430"/>
            <a:ext cx="2301386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592038" y="4216231"/>
            <a:ext cx="2332240" cy="96537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3591980" y="3911430"/>
            <a:ext cx="2332272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6260210" y="4216231"/>
            <a:ext cx="2302372" cy="96537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6262343" y="3911430"/>
            <a:ext cx="2301386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485900"/>
            <a:ext cx="2301389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3591975" y="1485900"/>
            <a:ext cx="2332275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6262335" y="1485900"/>
            <a:ext cx="2301389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27" hasCustomPrompt="1"/>
          </p:nvPr>
        </p:nvSpPr>
        <p:spPr>
          <a:xfrm>
            <a:off x="8899761" y="4216231"/>
            <a:ext cx="2338690" cy="96537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8901816" y="3911430"/>
            <a:ext cx="2337688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8901808" y="1485900"/>
            <a:ext cx="2337691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E2B08519-6315-41FB-B0E1-A3F114F5BC8D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2829927"/>
            <a:ext cx="2456925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181100"/>
            <a:ext cx="2456925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3581400" y="28299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3577696" y="11811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181726" y="28299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185429" y="11811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8793163" y="28299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793163" y="11811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952500" y="5183771"/>
            <a:ext cx="2456925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952500" y="3543300"/>
            <a:ext cx="2456925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3581400" y="51837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31" hasCustomPrompt="1"/>
          </p:nvPr>
        </p:nvSpPr>
        <p:spPr>
          <a:xfrm>
            <a:off x="3577696" y="35433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6181726" y="51837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33" hasCustomPrompt="1"/>
          </p:nvPr>
        </p:nvSpPr>
        <p:spPr>
          <a:xfrm>
            <a:off x="6185429" y="35433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8793163" y="51837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8793163" y="35433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7620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780C1BFE-65F8-42BA-AEC6-E1CDCD1D9510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3134727"/>
            <a:ext cx="2456925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485900"/>
            <a:ext cx="2456925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3581400" y="31347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3577696" y="14859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181726" y="31347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185429" y="14859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8793163" y="31347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793163" y="14859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952500" y="5488571"/>
            <a:ext cx="2456925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952500" y="3848100"/>
            <a:ext cx="2456925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3581400" y="54885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31" hasCustomPrompt="1"/>
          </p:nvPr>
        </p:nvSpPr>
        <p:spPr>
          <a:xfrm>
            <a:off x="3577696" y="38481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6181726" y="54885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33" hasCustomPrompt="1"/>
          </p:nvPr>
        </p:nvSpPr>
        <p:spPr>
          <a:xfrm>
            <a:off x="6185429" y="38481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8793163" y="54885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8793163" y="38481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08D55A71-4362-4593-87CB-E41823C064DC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3"/>
          <a:stretch/>
        </p:blipFill>
        <p:spPr>
          <a:xfrm>
            <a:off x="817" y="1459"/>
            <a:ext cx="12187996" cy="6499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81100"/>
            <a:ext cx="9144000" cy="1143000"/>
          </a:xfrm>
        </p:spPr>
        <p:txBody>
          <a:bodyPr anchor="b">
            <a:no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798" y="2437483"/>
            <a:ext cx="9145706" cy="50137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6B74-4D7C-41B8-8716-243FC10350F8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3" pos="43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3"/>
          <a:stretch/>
        </p:blipFill>
        <p:spPr>
          <a:xfrm>
            <a:off x="817" y="1459"/>
            <a:ext cx="12187996" cy="6499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3825129"/>
            <a:ext cx="9144000" cy="59436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0" y="4415475"/>
            <a:ext cx="9144000" cy="49921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-9053"/>
            <a:ext cx="12192000" cy="34417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AF675D3-EE53-4DF3-9873-AA023D326548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3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4229100" y="0"/>
            <a:ext cx="7962900" cy="650047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57200" y="2705100"/>
            <a:ext cx="3225800" cy="28448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paragraph text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419100"/>
            <a:ext cx="3225800" cy="1905000"/>
          </a:xfrm>
        </p:spPr>
        <p:txBody>
          <a:bodyPr anchor="b"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quote or interesting fact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C55A886-F9A0-437D-B093-E2576B00778B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4229100" y="0"/>
            <a:ext cx="7962900" cy="6500474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57200" y="2705100"/>
            <a:ext cx="3225800" cy="28448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paragraph text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419100"/>
            <a:ext cx="3225800" cy="1905000"/>
          </a:xfrm>
        </p:spPr>
        <p:txBody>
          <a:bodyPr anchor="b"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quote or interesting fact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4229100" y="1"/>
            <a:ext cx="0" cy="6500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0CEBF907-8E11-4E61-ACAA-D5A7842D1285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1"/>
            <a:ext cx="12192000" cy="650047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8089900" y="5462403"/>
            <a:ext cx="3644900" cy="747897"/>
          </a:xfrm>
          <a:solidFill>
            <a:schemeClr val="bg1"/>
          </a:solidFill>
        </p:spPr>
        <p:txBody>
          <a:bodyPr lIns="365760" tIns="274320" rIns="365760" bIns="274320" anchor="t" anchorCtr="0">
            <a:sp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C4093419-78AC-4927-BF95-8261133CCBF6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E8A4B-C163-4750-8A07-20C27F1DD650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952500" y="1179514"/>
            <a:ext cx="10287000" cy="503078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999DA4-C7B3-416B-B64C-11D36F7936CF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500488"/>
            <a:ext cx="12192000" cy="3566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00488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1428508" y="6604000"/>
            <a:ext cx="0" cy="15514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03" y="6565216"/>
            <a:ext cx="212200" cy="228116"/>
          </a:xfrm>
          <a:prstGeom prst="rect">
            <a:avLst/>
          </a:prstGeom>
        </p:spPr>
      </p:pic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D07BC06-E3AA-42D2-AF66-ED3A66270159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Media Placeholder 10"/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D1E29-81CB-4D34-A965-504F330C5D59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 userDrawn="1">
            <p:ph type="title" hasCustomPrompt="1"/>
          </p:nvPr>
        </p:nvSpPr>
        <p:spPr>
          <a:xfrm>
            <a:off x="457200" y="419100"/>
            <a:ext cx="11277600" cy="389709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6096000" y="887620"/>
            <a:ext cx="0" cy="56124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0" y="3695999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>
            <a:off x="0" y="88442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7200" y="1447875"/>
            <a:ext cx="5295900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3" name="Text Placeholder 1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457200" y="1154384"/>
            <a:ext cx="5295900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55" name="Text Placeholder 14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457200" y="4295396"/>
            <a:ext cx="5295899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6" name="Text Placeholder 1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457200" y="4001905"/>
            <a:ext cx="5295900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59" name="Text Placeholder 14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6442617" y="1444158"/>
            <a:ext cx="5292183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0" name="Text Placeholder 16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442616" y="1150667"/>
            <a:ext cx="5292183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62" name="Text Placeholder 14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6438900" y="4291679"/>
            <a:ext cx="5295900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</a:t>
            </a:r>
            <a:r>
              <a:rPr lang="en-US"/>
              <a:t>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Text Placeholder 16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6438900" y="3998188"/>
            <a:ext cx="5295900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fld id="{D9FF2945-7E72-42AF-B32A-46DF8F0E0A43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96000" y="0"/>
            <a:ext cx="0" cy="64992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325508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7200" y="712591"/>
            <a:ext cx="5295900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6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57200" y="419100"/>
            <a:ext cx="5296821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1" y="3880422"/>
            <a:ext cx="5295899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16"/>
          <p:cNvSpPr>
            <a:spLocks noGrp="1"/>
          </p:cNvSpPr>
          <p:nvPr>
            <p:ph type="body" sz="quarter" idx="28" hasCustomPrompt="1"/>
          </p:nvPr>
        </p:nvSpPr>
        <p:spPr>
          <a:xfrm>
            <a:off x="457199" y="3586931"/>
            <a:ext cx="5295901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6438900" y="712591"/>
            <a:ext cx="5295900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16"/>
          <p:cNvSpPr>
            <a:spLocks noGrp="1"/>
          </p:cNvSpPr>
          <p:nvPr>
            <p:ph type="body" sz="quarter" idx="32" hasCustomPrompt="1"/>
          </p:nvPr>
        </p:nvSpPr>
        <p:spPr>
          <a:xfrm>
            <a:off x="6438901" y="419100"/>
            <a:ext cx="5293104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5" hasCustomPrompt="1"/>
          </p:nvPr>
        </p:nvSpPr>
        <p:spPr>
          <a:xfrm>
            <a:off x="6438900" y="3876705"/>
            <a:ext cx="5295900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16"/>
          <p:cNvSpPr>
            <a:spLocks noGrp="1"/>
          </p:cNvSpPr>
          <p:nvPr>
            <p:ph type="body" sz="quarter" idx="36" hasCustomPrompt="1"/>
          </p:nvPr>
        </p:nvSpPr>
        <p:spPr>
          <a:xfrm>
            <a:off x="6438901" y="3583214"/>
            <a:ext cx="5293104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fld id="{61FF344C-A647-423B-8258-92E40F29087E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AE6764-091D-4B77-8756-B5D91EEABF5A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" y="0"/>
            <a:ext cx="12189624" cy="6856664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0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9144000" cy="157239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9144000" cy="837532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43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2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2E2D5CE-0F96-472A-9978-FE830B70B0C0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" y="0"/>
            <a:ext cx="12189624" cy="6856664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5410200" cy="157239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5410200" cy="837532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6858001" y="566530"/>
            <a:ext cx="5334000" cy="5734880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43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2E0F3FA-8CD8-43D9-A075-B2FCCA17907D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5410200" cy="157239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5410200" cy="83820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6858001" y="570368"/>
            <a:ext cx="5334000" cy="572179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  <p:sp>
        <p:nvSpPr>
          <p:cNvPr id="9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43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1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BF0E5F8-7748-4ACC-8C37-B57E090ABD2F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0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3886201"/>
            <a:ext cx="6972300" cy="609600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4495800"/>
            <a:ext cx="6972300" cy="571499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67200" y="5067300"/>
            <a:ext cx="4010128" cy="1143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3440288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778686" y="3886200"/>
            <a:ext cx="0" cy="232410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5" y="3411128"/>
            <a:ext cx="3030109" cy="1982102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C5172D4-EDD0-482A-9D59-5376F3068746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3886201"/>
            <a:ext cx="6972300" cy="609600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4495800"/>
            <a:ext cx="6972300" cy="571499"/>
          </a:xfrm>
        </p:spPr>
        <p:txBody>
          <a:bodyPr lIns="0" tIns="0" rIns="0" bIns="0"/>
          <a:lstStyle>
            <a:lvl1pPr marL="0" indent="0" algn="l">
              <a:buNone/>
              <a:defRPr sz="2400" b="1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67200" y="5067300"/>
            <a:ext cx="4010128" cy="1143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344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778686" y="3886200"/>
            <a:ext cx="0" cy="23241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5" y="3411128"/>
            <a:ext cx="3030108" cy="1982101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2735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485900"/>
            <a:ext cx="10287000" cy="4724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95015"/>
            <a:ext cx="11277600" cy="386085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5EA4699-75BE-494C-BD9A-E994FCCCDC34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4CED436F-B354-4514-8219-71B6E1462638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6291470"/>
            <a:ext cx="12192000" cy="5665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3886201"/>
            <a:ext cx="6972300" cy="609600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4495800"/>
            <a:ext cx="6972300" cy="571499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67200" y="5067300"/>
            <a:ext cx="4010128" cy="1143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-2370" y="0"/>
            <a:ext cx="4063997" cy="3440287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4061628" y="0"/>
            <a:ext cx="4063996" cy="3440287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8125625" y="0"/>
            <a:ext cx="4066376" cy="3440287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778686" y="3886200"/>
            <a:ext cx="0" cy="232410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5" y="3411128"/>
            <a:ext cx="3030109" cy="1982102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39929EE-879A-4574-B146-9BED48A4C5B4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3886201"/>
            <a:ext cx="6972300" cy="609600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4495800"/>
            <a:ext cx="6972300" cy="571499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67200" y="5067300"/>
            <a:ext cx="4010128" cy="1143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1" y="0"/>
            <a:ext cx="4063999" cy="3440287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4064000" y="0"/>
            <a:ext cx="4061625" cy="3440287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8125625" y="0"/>
            <a:ext cx="4066375" cy="3440287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3778686" y="3886200"/>
            <a:ext cx="0" cy="232410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5" y="3411128"/>
            <a:ext cx="3030108" cy="1982101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1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D2E7C0A-B003-47BB-897B-0979338FF81B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361627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0" y="1028700"/>
            <a:ext cx="6819900" cy="1482245"/>
          </a:xfrm>
        </p:spPr>
        <p:txBody>
          <a:bodyPr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(recommended for titles that </a:t>
            </a:r>
            <a:br>
              <a:rPr lang="en-US" dirty="0"/>
            </a:br>
            <a:r>
              <a:rPr lang="en-US" dirty="0"/>
              <a:t>are 2-3 lines long)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8" y="532082"/>
            <a:ext cx="3271029" cy="213969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3976706"/>
            <a:ext cx="6819900" cy="2233594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200"/>
              </a:spcBef>
              <a:buNone/>
              <a:defRPr sz="1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>
                <a:effectLst/>
                <a:latin typeface="Helvetica" charset="0"/>
              </a:rPr>
              <a:t>Click to add classification text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1" y="2514600"/>
            <a:ext cx="6819900" cy="34289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0" y="2860102"/>
            <a:ext cx="6819900" cy="79083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1082518" y="2541694"/>
            <a:ext cx="2210142" cy="49757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ea typeface="Myriad Pro" charset="0"/>
                <a:cs typeface="Myriad Pro" charset="0"/>
              </a:rPr>
              <a:t>11100 Johns Hopkins Road </a:t>
            </a:r>
            <a:br>
              <a:rPr lang="en-US" sz="1200" dirty="0">
                <a:solidFill>
                  <a:schemeClr val="bg1"/>
                </a:solidFill>
                <a:latin typeface="+mn-lt"/>
                <a:ea typeface="Myriad Pro" charset="0"/>
                <a:cs typeface="Myriad Pro" charset="0"/>
              </a:rPr>
            </a:br>
            <a:r>
              <a:rPr lang="en-US" sz="1200" dirty="0">
                <a:solidFill>
                  <a:schemeClr val="bg1"/>
                </a:solidFill>
                <a:latin typeface="+mn-lt"/>
                <a:ea typeface="Myriad Pro" charset="0"/>
                <a:cs typeface="Myriad Pro" charset="0"/>
              </a:rPr>
              <a:t>Laurel, MD 20723-6099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1082518" y="2387995"/>
            <a:ext cx="2210142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5" pos="693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124C0E-DA41-468A-ABB3-2DB9ABAF6F00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0" y="1028700"/>
            <a:ext cx="6819900" cy="1485900"/>
          </a:xfrm>
        </p:spPr>
        <p:txBody>
          <a:bodyPr anchor="t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(recommended for titles that </a:t>
            </a:r>
            <a:br>
              <a:rPr lang="en-US" dirty="0"/>
            </a:br>
            <a:r>
              <a:rPr lang="en-US" dirty="0"/>
              <a:t>are 2-3 lines long)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8" y="532082"/>
            <a:ext cx="3271029" cy="213969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3976706"/>
            <a:ext cx="6819900" cy="2233594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200"/>
              </a:spcBef>
              <a:buNone/>
              <a:defRPr lang="en-US" sz="1000" smtClean="0">
                <a:solidFill>
                  <a:schemeClr val="accent1"/>
                </a:solidFill>
                <a:effectLst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>
                <a:effectLst/>
                <a:latin typeface="Helvetica" charset="0"/>
              </a:rPr>
              <a:t>Click to add classification text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1" y="2514601"/>
            <a:ext cx="6819900" cy="35495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0" y="2869555"/>
            <a:ext cx="6819900" cy="79083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82518" y="2541694"/>
            <a:ext cx="2210142" cy="49757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/>
                </a:solidFill>
                <a:latin typeface="+mn-lt"/>
                <a:ea typeface="Myriad Pro" charset="0"/>
                <a:cs typeface="Myriad Pro" charset="0"/>
              </a:rPr>
              <a:t>11100 Johns Hopkins Road </a:t>
            </a:r>
            <a:br>
              <a:rPr lang="en-US" sz="1200" dirty="0">
                <a:solidFill>
                  <a:schemeClr val="accent1"/>
                </a:solidFill>
                <a:latin typeface="+mn-lt"/>
                <a:ea typeface="Myriad Pro" charset="0"/>
                <a:cs typeface="Myriad Pro" charset="0"/>
              </a:rPr>
            </a:br>
            <a:r>
              <a:rPr lang="en-US" sz="1200" dirty="0">
                <a:solidFill>
                  <a:schemeClr val="accent1"/>
                </a:solidFill>
                <a:latin typeface="+mn-lt"/>
                <a:ea typeface="Myriad Pro" charset="0"/>
                <a:cs typeface="Myriad Pro" charset="0"/>
              </a:rPr>
              <a:t>Laurel, MD 20723-6099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082518" y="2387995"/>
            <a:ext cx="2210142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25" pos="693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2BCFE-D255-4C4B-BA1D-51B94D9D938B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91470"/>
            <a:ext cx="12192000" cy="566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3" y="1371600"/>
            <a:ext cx="5479673" cy="3584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-1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3" y="1371600"/>
            <a:ext cx="5479673" cy="35844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F200-3133-408E-AEAA-04B3ACA33176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91470"/>
            <a:ext cx="12192000" cy="566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" y="667"/>
            <a:ext cx="12189624" cy="6856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3" y="1371600"/>
            <a:ext cx="5479673" cy="35844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181100"/>
            <a:ext cx="4953000" cy="41762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1" y="1181100"/>
            <a:ext cx="4952998" cy="41762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80F1980-BB30-462A-8444-E0A13D5FE3AD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485900"/>
            <a:ext cx="4953000" cy="38714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1" y="1485900"/>
            <a:ext cx="4952998" cy="38714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AF91DCA-BF81-465E-9F1A-7A79772C474D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952500" y="1181100"/>
            <a:ext cx="4953000" cy="41767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286501" y="1181100"/>
            <a:ext cx="4953000" cy="41767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602236" y="5548312"/>
            <a:ext cx="3653528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chart label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6936237" y="5548312"/>
            <a:ext cx="3653528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chart label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8C59A10-D951-4511-B360-AF4768E60CC8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Comparison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952500" y="1485900"/>
            <a:ext cx="4953000" cy="38719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286501" y="1485900"/>
            <a:ext cx="4953000" cy="38719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602236" y="5548312"/>
            <a:ext cx="3653528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chart label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6936237" y="5548312"/>
            <a:ext cx="3653528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chart label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A16586A-7AB4-4A0F-AFE9-2AAF56529E8A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44" y="3924301"/>
            <a:ext cx="2988364" cy="12573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3619500"/>
            <a:ext cx="2988405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606154" y="3924301"/>
            <a:ext cx="2979692" cy="12573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606109" y="3619500"/>
            <a:ext cx="2979733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256050" y="3924301"/>
            <a:ext cx="2983450" cy="12573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257327" y="3619500"/>
            <a:ext cx="2982173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277927" y="1181100"/>
            <a:ext cx="0" cy="4000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920948" y="1181100"/>
            <a:ext cx="0" cy="4000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181100"/>
            <a:ext cx="2988409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4606105" y="1181100"/>
            <a:ext cx="2979737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8257323" y="1181100"/>
            <a:ext cx="2982177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76645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684D9DB-6B4E-4EE6-AB27-6327E77927F7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Featur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44" y="4229101"/>
            <a:ext cx="2988364" cy="9525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3924300"/>
            <a:ext cx="2988405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606154" y="4229101"/>
            <a:ext cx="2979692" cy="9525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606109" y="3924300"/>
            <a:ext cx="2979733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256050" y="4229101"/>
            <a:ext cx="2983450" cy="9525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257327" y="3924300"/>
            <a:ext cx="2982173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277927" y="1485900"/>
            <a:ext cx="0" cy="36957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920948" y="1485900"/>
            <a:ext cx="0" cy="36957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485899"/>
            <a:ext cx="2988409" cy="2231136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4606105" y="1485900"/>
            <a:ext cx="2979737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8257323" y="1485900"/>
            <a:ext cx="2982177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4"/>
            <a:ext cx="10286999" cy="661986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EC256D03-65E9-47C3-AA90-60A52F309A0A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499798"/>
            <a:ext cx="12192000" cy="356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6500474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11277600" cy="76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181100"/>
            <a:ext cx="10287000" cy="502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36810" y="6500814"/>
            <a:ext cx="1371600" cy="357186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BD90533-0019-439F-9033-E5FD503D101E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416" y="6500814"/>
            <a:ext cx="3197406" cy="355600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0302" y="6500474"/>
            <a:ext cx="381000" cy="35752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 b="1">
                <a:solidFill>
                  <a:schemeClr val="accent2"/>
                </a:solidFill>
              </a:defRPr>
            </a:lvl1pPr>
          </a:lstStyle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424239" y="6604000"/>
            <a:ext cx="0" cy="15514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566791"/>
            <a:ext cx="210893" cy="22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4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7" r:id="rId2"/>
    <p:sldLayoutId id="2147483731" r:id="rId3"/>
    <p:sldLayoutId id="2147483701" r:id="rId4"/>
    <p:sldLayoutId id="2147483732" r:id="rId5"/>
    <p:sldLayoutId id="2147483703" r:id="rId6"/>
    <p:sldLayoutId id="2147483733" r:id="rId7"/>
    <p:sldLayoutId id="2147483704" r:id="rId8"/>
    <p:sldLayoutId id="2147483734" r:id="rId9"/>
    <p:sldLayoutId id="2147483730" r:id="rId10"/>
    <p:sldLayoutId id="2147483736" r:id="rId11"/>
    <p:sldLayoutId id="2147483705" r:id="rId12"/>
    <p:sldLayoutId id="2147483735" r:id="rId13"/>
    <p:sldLayoutId id="2147483707" r:id="rId14"/>
    <p:sldLayoutId id="2147483708" r:id="rId15"/>
    <p:sldLayoutId id="2147483709" r:id="rId16"/>
    <p:sldLayoutId id="2147483725" r:id="rId17"/>
    <p:sldLayoutId id="2147483710" r:id="rId18"/>
    <p:sldLayoutId id="2147483711" r:id="rId19"/>
    <p:sldLayoutId id="2147483737" r:id="rId20"/>
    <p:sldLayoutId id="2147483712" r:id="rId21"/>
    <p:sldLayoutId id="2147483713" r:id="rId22"/>
    <p:sldLayoutId id="2147483727" r:id="rId23"/>
    <p:sldLayoutId id="2147483726" r:id="rId24"/>
    <p:sldLayoutId id="2147483719" r:id="rId25"/>
    <p:sldLayoutId id="2147483721" r:id="rId26"/>
    <p:sldLayoutId id="2147483693" r:id="rId27"/>
    <p:sldLayoutId id="2147483722" r:id="rId28"/>
    <p:sldLayoutId id="2147483694" r:id="rId29"/>
    <p:sldLayoutId id="2147483723" r:id="rId30"/>
    <p:sldLayoutId id="2147483695" r:id="rId31"/>
    <p:sldLayoutId id="2147483724" r:id="rId32"/>
    <p:sldLayoutId id="2147483717" r:id="rId33"/>
    <p:sldLayoutId id="2147483720" r:id="rId34"/>
    <p:sldLayoutId id="2147483715" r:id="rId3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693738" indent="-246063" algn="l" defTabSz="914400" rtl="0" eaLnBrk="1" latinLnBrk="0" hangingPunct="1">
        <a:lnSpc>
          <a:spcPct val="100000"/>
        </a:lnSpc>
        <a:spcBef>
          <a:spcPts val="400"/>
        </a:spcBef>
        <a:buFont typeface=".AppleSystemUIFont" charset="-120"/>
        <a:buChar char="-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50938" indent="-228600" algn="l" defTabSz="914400" rtl="0" eaLnBrk="1" latinLnBrk="0" hangingPunct="1">
        <a:lnSpc>
          <a:spcPct val="100000"/>
        </a:lnSpc>
        <a:spcBef>
          <a:spcPts val="400"/>
        </a:spcBef>
        <a:buSzPct val="80000"/>
        <a:buFont typeface="Wingdings" charset="2"/>
        <a:buChar char="§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6550" indent="-227013" algn="l" defTabSz="914400" rtl="0" eaLnBrk="1" latinLnBrk="0" hangingPunct="1">
        <a:lnSpc>
          <a:spcPct val="100000"/>
        </a:lnSpc>
        <a:spcBef>
          <a:spcPts val="400"/>
        </a:spcBef>
        <a:buSzPct val="80000"/>
        <a:buFont typeface="Courier New" charset="0"/>
        <a:buChar char="o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63750" indent="-228600" algn="l" defTabSz="914400" rtl="0" eaLnBrk="1" latinLnBrk="0" hangingPunct="1">
        <a:lnSpc>
          <a:spcPct val="100000"/>
        </a:lnSpc>
        <a:spcBef>
          <a:spcPts val="400"/>
        </a:spcBef>
        <a:buFont typeface="Arial"/>
        <a:buChar char="•"/>
        <a:tabLst/>
        <a:defRPr sz="1600" kern="1200" baseline="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0" orient="horz" pos="264" userDrawn="1">
          <p15:clr>
            <a:srgbClr val="F26B43"/>
          </p15:clr>
        </p15:guide>
        <p15:guide id="11" pos="288" userDrawn="1">
          <p15:clr>
            <a:srgbClr val="F26B43"/>
          </p15:clr>
        </p15:guide>
        <p15:guide id="12" pos="7392" userDrawn="1">
          <p15:clr>
            <a:srgbClr val="F26B43"/>
          </p15:clr>
        </p15:guide>
        <p15:guide id="13" orient="horz" pos="3912" userDrawn="1">
          <p15:clr>
            <a:srgbClr val="F26B43"/>
          </p15:clr>
        </p15:guide>
        <p15:guide id="14" pos="3840" userDrawn="1">
          <p15:clr>
            <a:srgbClr val="F26B43"/>
          </p15:clr>
        </p15:guide>
        <p15:guide id="16" orient="horz" pos="936" userDrawn="1">
          <p15:clr>
            <a:srgbClr val="F26B43"/>
          </p15:clr>
        </p15:guide>
        <p15:guide id="17" pos="600" userDrawn="1">
          <p15:clr>
            <a:srgbClr val="F26B43"/>
          </p15:clr>
        </p15:guide>
        <p15:guide id="18" pos="7080" userDrawn="1">
          <p15:clr>
            <a:srgbClr val="F26B43"/>
          </p15:clr>
        </p15:guide>
        <p15:guide id="19" pos="4056" userDrawn="1">
          <p15:clr>
            <a:srgbClr val="F26B43"/>
          </p15:clr>
        </p15:guide>
        <p15:guide id="20" pos="3624" userDrawn="1">
          <p15:clr>
            <a:srgbClr val="F26B43"/>
          </p15:clr>
        </p15:guide>
        <p15:guide id="22" orient="horz" pos="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iley.Yeakel@jhuapl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/index.php?curid=24312864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opographic_prominence#/media/File:Prominence_definition.sv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Automated detection of relativistic electron enhancement events in Earth’s magnetotail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85800" y="4280170"/>
            <a:ext cx="5410200" cy="1930130"/>
          </a:xfrm>
        </p:spPr>
        <p:txBody>
          <a:bodyPr>
            <a:normAutofit/>
          </a:bodyPr>
          <a:lstStyle/>
          <a:p>
            <a:r>
              <a:rPr lang="en-US" sz="1600" dirty="0"/>
              <a:t>Kiley Yeakel, Drew Turner &amp; Ian Cohen</a:t>
            </a:r>
          </a:p>
          <a:p>
            <a:r>
              <a:rPr lang="en-US" sz="1600" dirty="0"/>
              <a:t>Space Exploration Sector</a:t>
            </a:r>
          </a:p>
          <a:p>
            <a:r>
              <a:rPr lang="en-US" sz="1600" dirty="0"/>
              <a:t>Johns Hopkins University Applied Physics Lab</a:t>
            </a:r>
          </a:p>
          <a:p>
            <a:r>
              <a:rPr lang="en-US" sz="1600" dirty="0">
                <a:hlinkClick r:id="rId3"/>
              </a:rPr>
              <a:t>Kiley.Yeakel@jhuapl.edu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600" dirty="0"/>
              <a:t>Machine Learning in </a:t>
            </a:r>
            <a:r>
              <a:rPr lang="en-US" sz="1600" dirty="0" err="1"/>
              <a:t>Heliophysics</a:t>
            </a:r>
            <a:r>
              <a:rPr lang="en-US" sz="1600" dirty="0"/>
              <a:t> </a:t>
            </a:r>
          </a:p>
          <a:p>
            <a:r>
              <a:rPr lang="en-US" sz="1600" dirty="0"/>
              <a:t>March 22, 2022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7358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1D2C451-66EF-2F46-A048-FDC08486D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034" y="1118784"/>
            <a:ext cx="5224003" cy="5224003"/>
          </a:xfrm>
          <a:prstGeom prst="rect">
            <a:avLst/>
          </a:prstGeom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965C1EE1-4942-4744-A50C-38390014B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477" r="66182"/>
          <a:stretch/>
        </p:blipFill>
        <p:spPr>
          <a:xfrm>
            <a:off x="3759551" y="3552845"/>
            <a:ext cx="3930511" cy="29360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C9C025-C400-D14F-9070-D293CEE65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19100"/>
            <a:ext cx="8403963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Extension to all Tail Seasons (2017 – 2021)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04B96-09C1-8B40-9709-341B5571507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AC077-7A03-894C-B584-B6A316F99F7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2CEE7-D3E7-964B-BADF-48E60C763CD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FA635FAF-EBC0-FA4B-A8C8-BA9E26A8EB08}"/>
              </a:ext>
            </a:extLst>
          </p:cNvPr>
          <p:cNvSpPr txBox="1">
            <a:spLocks/>
          </p:cNvSpPr>
          <p:nvPr/>
        </p:nvSpPr>
        <p:spPr>
          <a:xfrm>
            <a:off x="457199" y="1286435"/>
            <a:ext cx="5423965" cy="20372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4F4BE4-5656-4D45-ADF7-F4C299C712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0902" y="1179514"/>
            <a:ext cx="3702868" cy="2354823"/>
          </a:xfrm>
        </p:spPr>
        <p:txBody>
          <a:bodyPr>
            <a:normAutofit fontScale="92500"/>
          </a:bodyPr>
          <a:lstStyle/>
          <a:p>
            <a:r>
              <a:rPr lang="en-US" dirty="0"/>
              <a:t>~37k peaks found across 5 summer tail seasons</a:t>
            </a:r>
          </a:p>
          <a:p>
            <a:r>
              <a:rPr lang="en-US" dirty="0"/>
              <a:t>Clear pattern of peaks near the dawn-side magnetopause (dawn-dusk asymmetry evident)</a:t>
            </a:r>
          </a:p>
          <a:p>
            <a:r>
              <a:rPr lang="en-US" dirty="0"/>
              <a:t>Peaks coincident with possible BBFs evident near midnight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" name="Content Placeholder 9">
            <a:extLst>
              <a:ext uri="{FF2B5EF4-FFF2-40B4-BE49-F238E27FC236}">
                <a16:creationId xmlns:a16="http://schemas.microsoft.com/office/drawing/2014/main" id="{8245989E-5B94-CD4C-B09F-03BB023E8E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05" r="32799" b="49917"/>
          <a:stretch/>
        </p:blipFill>
        <p:spPr>
          <a:xfrm>
            <a:off x="0" y="3552206"/>
            <a:ext cx="3939822" cy="2936678"/>
          </a:xfrm>
          <a:prstGeom prst="rect">
            <a:avLst/>
          </a:prstGeom>
        </p:spPr>
      </p:pic>
      <p:pic>
        <p:nvPicPr>
          <p:cNvPr id="22" name="Content Placeholder 9">
            <a:extLst>
              <a:ext uri="{FF2B5EF4-FFF2-40B4-BE49-F238E27FC236}">
                <a16:creationId xmlns:a16="http://schemas.microsoft.com/office/drawing/2014/main" id="{B9844DAE-F408-EE4F-8F52-273899A942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18" b="49917"/>
          <a:stretch/>
        </p:blipFill>
        <p:spPr>
          <a:xfrm>
            <a:off x="4453871" y="1243704"/>
            <a:ext cx="2939062" cy="224507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A130D73-A55E-764A-A030-682CA5016F52}"/>
              </a:ext>
            </a:extLst>
          </p:cNvPr>
          <p:cNvSpPr txBox="1"/>
          <p:nvPr/>
        </p:nvSpPr>
        <p:spPr>
          <a:xfrm>
            <a:off x="9487989" y="695087"/>
            <a:ext cx="2704011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Note: projection of 3D orbit trajectory with equatorial MP boundary</a:t>
            </a:r>
          </a:p>
        </p:txBody>
      </p:sp>
    </p:spTree>
    <p:extLst>
      <p:ext uri="{BB962C8B-B14F-4D97-AF65-F5344CB8AC3E}">
        <p14:creationId xmlns:p14="http://schemas.microsoft.com/office/powerpoint/2010/main" val="1855392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57D64-1FAC-1646-A346-A5A03BD5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Previous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42893-B7B9-7B43-8980-CDADABACCAA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0D18C-C0AB-2647-9E4F-D0E10A094E6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BD11E-99A9-CA4A-AD86-654C08E9950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F59B97-8EE2-ED46-8CAE-CB69B9C62016}"/>
              </a:ext>
            </a:extLst>
          </p:cNvPr>
          <p:cNvSpPr txBox="1"/>
          <p:nvPr/>
        </p:nvSpPr>
        <p:spPr>
          <a:xfrm>
            <a:off x="298742" y="4725029"/>
            <a:ext cx="11436057" cy="218521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Agreement with previous studies on premidnight increased occurrence of dispersionless electron injection events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Substantially greater event catalog (37k peaks) compared to prior studies: </a:t>
            </a:r>
          </a:p>
          <a:p>
            <a:pPr marL="800100" lvl="1" indent="-342900">
              <a:buFontTx/>
              <a:buChar char="-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Birn et al., (1997): 134 dispersionless injections, GEO-orbit only</a:t>
            </a:r>
          </a:p>
          <a:p>
            <a:pPr marL="800100" lvl="1" indent="-342900">
              <a:buFontTx/>
              <a:buChar char="-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Gabrielse et al., (2014): 1624 dispersionless electron injections, THEMIS</a:t>
            </a:r>
          </a:p>
          <a:p>
            <a:pPr marL="800100" lvl="1" indent="-342900">
              <a:buFontTx/>
              <a:buChar char="-"/>
            </a:pP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DD17DF-0E67-5E4E-B651-5F36337517F0}"/>
              </a:ext>
            </a:extLst>
          </p:cNvPr>
          <p:cNvSpPr txBox="1"/>
          <p:nvPr/>
        </p:nvSpPr>
        <p:spPr>
          <a:xfrm>
            <a:off x="6183322" y="4167643"/>
            <a:ext cx="1885453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Gabrielse et al., 2014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863A92-8271-B54D-BD12-A8D1335DEC32}"/>
              </a:ext>
            </a:extLst>
          </p:cNvPr>
          <p:cNvGrpSpPr/>
          <p:nvPr/>
        </p:nvGrpSpPr>
        <p:grpSpPr>
          <a:xfrm>
            <a:off x="5214983" y="658473"/>
            <a:ext cx="6461520" cy="3828736"/>
            <a:chOff x="318255" y="896293"/>
            <a:chExt cx="6461520" cy="3828736"/>
          </a:xfrm>
        </p:grpSpPr>
        <p:pic>
          <p:nvPicPr>
            <p:cNvPr id="17" name="Content Placeholder 9">
              <a:extLst>
                <a:ext uri="{FF2B5EF4-FFF2-40B4-BE49-F238E27FC236}">
                  <a16:creationId xmlns:a16="http://schemas.microsoft.com/office/drawing/2014/main" id="{CED5B362-6AB3-954F-9757-07AC3781D1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985" t="52898" r="66182"/>
            <a:stretch/>
          </p:blipFill>
          <p:spPr>
            <a:xfrm>
              <a:off x="3230344" y="896293"/>
              <a:ext cx="3549431" cy="382873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6C5C9FF-C439-1F4C-8BCE-5B5B2E73BF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92" t="55362" r="48945" b="4407"/>
            <a:stretch/>
          </p:blipFill>
          <p:spPr>
            <a:xfrm>
              <a:off x="318255" y="1163475"/>
              <a:ext cx="3045911" cy="332382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AB047E-16C4-FA44-ABE5-52DE2B164261}"/>
                </a:ext>
              </a:extLst>
            </p:cNvPr>
            <p:cNvSpPr txBox="1"/>
            <p:nvPr/>
          </p:nvSpPr>
          <p:spPr>
            <a:xfrm>
              <a:off x="1452282" y="2799189"/>
              <a:ext cx="888837" cy="732905"/>
            </a:xfrm>
            <a:prstGeom prst="rect">
              <a:avLst/>
            </a:prstGeom>
            <a:noFill/>
            <a:ln w="38100">
              <a:solidFill>
                <a:srgbClr val="FF88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A2A59D-EB49-AE41-8826-E1F6AA8E885C}"/>
                </a:ext>
              </a:extLst>
            </p:cNvPr>
            <p:cNvSpPr txBox="1"/>
            <p:nvPr/>
          </p:nvSpPr>
          <p:spPr>
            <a:xfrm>
              <a:off x="3957584" y="2777572"/>
              <a:ext cx="888837" cy="732905"/>
            </a:xfrm>
            <a:prstGeom prst="rect">
              <a:avLst/>
            </a:prstGeom>
            <a:noFill/>
            <a:ln w="38100">
              <a:solidFill>
                <a:srgbClr val="FF88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A94F17C-DD20-6C44-9491-20A04C5D7287}"/>
              </a:ext>
            </a:extLst>
          </p:cNvPr>
          <p:cNvGrpSpPr/>
          <p:nvPr/>
        </p:nvGrpSpPr>
        <p:grpSpPr>
          <a:xfrm>
            <a:off x="482150" y="1257367"/>
            <a:ext cx="4569229" cy="3064164"/>
            <a:chOff x="7304516" y="1476830"/>
            <a:chExt cx="4569229" cy="306416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6EC7998-49CE-614D-B776-001D3AEF7722}"/>
                </a:ext>
              </a:extLst>
            </p:cNvPr>
            <p:cNvGrpSpPr/>
            <p:nvPr/>
          </p:nvGrpSpPr>
          <p:grpSpPr>
            <a:xfrm>
              <a:off x="7304516" y="1476830"/>
              <a:ext cx="4569229" cy="3064164"/>
              <a:chOff x="7304516" y="978915"/>
              <a:chExt cx="4569229" cy="3064164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BC11DB59-417F-5846-97C2-BEAB88B3F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4516" y="978915"/>
                <a:ext cx="4569229" cy="2711575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24C2B93-B4BF-8244-B469-95C00C09E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93742" y="3627734"/>
                <a:ext cx="3490352" cy="415345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84BD1C0-D153-F547-AEFB-522F9FF2F5F8}"/>
                </a:ext>
              </a:extLst>
            </p:cNvPr>
            <p:cNvSpPr txBox="1"/>
            <p:nvPr/>
          </p:nvSpPr>
          <p:spPr>
            <a:xfrm>
              <a:off x="9278470" y="1621202"/>
              <a:ext cx="758340" cy="2477553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0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4013C07-9103-4245-A871-2DB756CF52F3}"/>
              </a:ext>
            </a:extLst>
          </p:cNvPr>
          <p:cNvSpPr txBox="1"/>
          <p:nvPr/>
        </p:nvSpPr>
        <p:spPr>
          <a:xfrm>
            <a:off x="3454500" y="4216790"/>
            <a:ext cx="1438214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Birn et al., 1997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E0D06E-268E-4245-9331-FEDA6DC45A43}"/>
              </a:ext>
            </a:extLst>
          </p:cNvPr>
          <p:cNvSpPr txBox="1"/>
          <p:nvPr/>
        </p:nvSpPr>
        <p:spPr>
          <a:xfrm>
            <a:off x="9761080" y="4179432"/>
            <a:ext cx="2346668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Yeakel et al., </a:t>
            </a:r>
            <a:r>
              <a:rPr lang="en-US" sz="1400" i="1" dirty="0">
                <a:solidFill>
                  <a:schemeClr val="tx2">
                    <a:lumMod val="75000"/>
                  </a:schemeClr>
                </a:solidFill>
              </a:rPr>
              <a:t>in prep., 2022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8305AF-3D0A-844B-B256-C817B3262DE4}"/>
              </a:ext>
            </a:extLst>
          </p:cNvPr>
          <p:cNvSpPr txBox="1"/>
          <p:nvPr/>
        </p:nvSpPr>
        <p:spPr>
          <a:xfrm>
            <a:off x="8583163" y="2084163"/>
            <a:ext cx="341760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2C0945-2085-B44E-9B39-F77A0F35D25D}"/>
              </a:ext>
            </a:extLst>
          </p:cNvPr>
          <p:cNvSpPr txBox="1"/>
          <p:nvPr/>
        </p:nvSpPr>
        <p:spPr>
          <a:xfrm>
            <a:off x="8955391" y="1740429"/>
            <a:ext cx="341760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230570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DEED2F7-154D-0546-BCB4-BD5BDF295F1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7102" t="9992" r="6978" b="6552"/>
          <a:stretch/>
        </p:blipFill>
        <p:spPr>
          <a:xfrm>
            <a:off x="6239077" y="0"/>
            <a:ext cx="5952923" cy="650499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47468A-54D8-A84B-83AF-B4EC1D83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Local Plasma and SW </a:t>
            </a:r>
            <a:br>
              <a:rPr lang="en-US" dirty="0"/>
            </a:br>
            <a:r>
              <a:rPr lang="en-US" dirty="0"/>
              <a:t>Conditions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DDD30-6485-F14D-B826-F86C1FB8EA7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31CF6-9C65-9245-BC12-4A245B8FDF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2EB67-9CF3-4143-B186-270FBE72EC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372DB66-C9FC-BB49-956E-1CF6D89C2F32}"/>
              </a:ext>
            </a:extLst>
          </p:cNvPr>
          <p:cNvSpPr txBox="1">
            <a:spLocks/>
          </p:cNvSpPr>
          <p:nvPr/>
        </p:nvSpPr>
        <p:spPr>
          <a:xfrm>
            <a:off x="555172" y="1429406"/>
            <a:ext cx="5446236" cy="5071068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Local plasma conditions at the time of peak occurrence (within 5 minutes) show significant deviation from bulk magnetosphere/magnetotail conditions</a:t>
            </a:r>
          </a:p>
          <a:p>
            <a:pPr lvl="1"/>
            <a:r>
              <a:rPr lang="en-US" dirty="0"/>
              <a:t>Plasma beta is </a:t>
            </a:r>
            <a:r>
              <a:rPr lang="en-US" b="1" i="1" dirty="0"/>
              <a:t>increased</a:t>
            </a:r>
            <a:r>
              <a:rPr lang="en-US" dirty="0"/>
              <a:t> in-situ relative to the bulk magnetosphere population</a:t>
            </a:r>
          </a:p>
          <a:p>
            <a:pPr lvl="1"/>
            <a:r>
              <a:rPr lang="en-US" dirty="0"/>
              <a:t>DIS-measured ion velocity is </a:t>
            </a:r>
            <a:r>
              <a:rPr lang="en-US" b="1" i="1" dirty="0"/>
              <a:t>increased</a:t>
            </a:r>
          </a:p>
          <a:p>
            <a:r>
              <a:rPr lang="en-US" dirty="0"/>
              <a:t>SW conditions likewise show a significant deviation</a:t>
            </a:r>
          </a:p>
          <a:p>
            <a:pPr lvl="1"/>
            <a:r>
              <a:rPr lang="en-US" dirty="0"/>
              <a:t>SW proton density is </a:t>
            </a:r>
            <a:r>
              <a:rPr lang="en-US" b="1" i="1" dirty="0"/>
              <a:t>decreased</a:t>
            </a:r>
          </a:p>
          <a:p>
            <a:pPr lvl="1"/>
            <a:r>
              <a:rPr lang="en-US" dirty="0"/>
              <a:t>SW velocity is </a:t>
            </a:r>
            <a:r>
              <a:rPr lang="en-US" b="1" i="1" dirty="0"/>
              <a:t>increased</a:t>
            </a:r>
            <a:endParaRPr lang="en-US" dirty="0"/>
          </a:p>
          <a:p>
            <a:pPr lvl="1"/>
            <a:r>
              <a:rPr lang="en-US" dirty="0"/>
              <a:t>SW B</a:t>
            </a:r>
            <a:r>
              <a:rPr lang="en-US" baseline="-25000" dirty="0"/>
              <a:t>z </a:t>
            </a:r>
            <a:r>
              <a:rPr lang="en-US" dirty="0"/>
              <a:t>is </a:t>
            </a:r>
            <a:r>
              <a:rPr lang="en-US" b="1" i="1" dirty="0"/>
              <a:t>skewed negative</a:t>
            </a:r>
          </a:p>
          <a:p>
            <a:pPr lvl="1"/>
            <a:r>
              <a:rPr lang="en-US" dirty="0"/>
              <a:t>|v| B</a:t>
            </a:r>
            <a:r>
              <a:rPr lang="en-US" baseline="-25000" dirty="0"/>
              <a:t>z, South </a:t>
            </a:r>
            <a:r>
              <a:rPr lang="en-US" dirty="0"/>
              <a:t>is </a:t>
            </a:r>
            <a:r>
              <a:rPr lang="en-US" b="1" i="1" dirty="0"/>
              <a:t>higher magnitude</a:t>
            </a:r>
          </a:p>
          <a:p>
            <a:r>
              <a:rPr lang="en-US" b="1" i="1" dirty="0"/>
              <a:t>All of this is generally consistent with expected conditions for substorm activity and energetic particle injections</a:t>
            </a:r>
          </a:p>
          <a:p>
            <a:pPr lvl="1"/>
            <a:r>
              <a:rPr lang="en-US" dirty="0"/>
              <a:t>Local conditions indicate BBFs in the central plasma sheet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increased ion velocity and plasma beta</a:t>
            </a:r>
          </a:p>
          <a:p>
            <a:pPr lvl="1"/>
            <a:r>
              <a:rPr lang="en-US" dirty="0"/>
              <a:t>Solar wind conditions consistent with enhanced dayside reconnection and global convection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B737A0-721F-D641-A28B-848E272E17D2}"/>
              </a:ext>
            </a:extLst>
          </p:cNvPr>
          <p:cNvSpPr txBox="1"/>
          <p:nvPr/>
        </p:nvSpPr>
        <p:spPr>
          <a:xfrm>
            <a:off x="10683241" y="766544"/>
            <a:ext cx="1280160" cy="46166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>Solar wind and magnetosheath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58F6FDF-8069-E24F-98EF-AB24F5D08F99}"/>
              </a:ext>
            </a:extLst>
          </p:cNvPr>
          <p:cNvCxnSpPr/>
          <p:nvPr/>
        </p:nvCxnSpPr>
        <p:spPr>
          <a:xfrm flipH="1">
            <a:off x="10880521" y="1220538"/>
            <a:ext cx="159391" cy="461665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769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737A4-4C7C-D142-8622-737B9F148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54DA9-64A3-904E-9260-1F113E0409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017" y="1179514"/>
            <a:ext cx="5068389" cy="503078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Global and regional index data demonstrates significant shift correlated with peak occurrence</a:t>
            </a:r>
          </a:p>
          <a:p>
            <a:pPr lvl="1"/>
            <a:r>
              <a:rPr lang="en-US" dirty="0"/>
              <a:t>Global SML and SMR are significantly </a:t>
            </a:r>
            <a:r>
              <a:rPr lang="en-US" b="1" i="1" dirty="0"/>
              <a:t>skewed negative</a:t>
            </a:r>
          </a:p>
          <a:p>
            <a:pPr lvl="1"/>
            <a:r>
              <a:rPr lang="en-US" dirty="0"/>
              <a:t>Regional SMR values also show universal </a:t>
            </a:r>
            <a:r>
              <a:rPr lang="en-US" b="1" i="1" dirty="0"/>
              <a:t>negative skew</a:t>
            </a:r>
            <a:endParaRPr lang="en-US" dirty="0"/>
          </a:p>
          <a:p>
            <a:pPr lvl="1"/>
            <a:r>
              <a:rPr lang="en-US" dirty="0"/>
              <a:t>Difference between dusk (SMR18) and dawn (SMR06) indices shows strength of decrease is exacerbated on the dusk flank</a:t>
            </a:r>
          </a:p>
          <a:p>
            <a:r>
              <a:rPr lang="en-US" b="1" i="1" dirty="0"/>
              <a:t>All of this is generally consistent with expected conditions for substorm activity and energetic particle injections</a:t>
            </a:r>
          </a:p>
          <a:p>
            <a:pPr lvl="1"/>
            <a:r>
              <a:rPr lang="en-US" dirty="0"/>
              <a:t>SML (AL) indicates substorm and enhanced auroral activity</a:t>
            </a:r>
          </a:p>
          <a:p>
            <a:pPr lvl="1"/>
            <a:r>
              <a:rPr lang="en-US" dirty="0"/>
              <a:t>SMR (Sym-H) skewed negative indicates enhanced global convection</a:t>
            </a:r>
          </a:p>
          <a:p>
            <a:pPr lvl="1"/>
            <a:r>
              <a:rPr lang="en-US" dirty="0"/>
              <a:t>SMR localtime asymmetry indicates partial ring current activity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7F56A-683A-4846-8F6A-71B36D03A56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71283-ABC3-414C-B4F7-69566A7E10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E5899-AD0C-4145-838C-403F3E99A5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1993FD-B909-0042-8D47-14C6A4372A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3" t="10886" r="8807" b="7645"/>
          <a:stretch/>
        </p:blipFill>
        <p:spPr>
          <a:xfrm>
            <a:off x="6216242" y="-1"/>
            <a:ext cx="5971223" cy="64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61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EAD6-A1A8-3A45-AD9C-8D18F622D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Deviations in </a:t>
            </a:r>
            <a:br>
              <a:rPr lang="en-US" dirty="0"/>
            </a:br>
            <a:r>
              <a:rPr lang="en-US" dirty="0"/>
              <a:t>Index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20EBF-055B-DC4D-B9EC-3F6BB5E016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469688"/>
            <a:ext cx="3905075" cy="5030786"/>
          </a:xfrm>
        </p:spPr>
        <p:txBody>
          <a:bodyPr/>
          <a:lstStyle/>
          <a:p>
            <a:r>
              <a:rPr lang="en-US" dirty="0"/>
              <a:t>Differences between the spatial patterns in the bulk magnetosphere and peak occurrences illustrate heterogeneity</a:t>
            </a:r>
          </a:p>
          <a:p>
            <a:pPr lvl="1"/>
            <a:r>
              <a:rPr lang="en-US" dirty="0"/>
              <a:t>All global indices allude to a dawn-dusk asymmetry in the injection events</a:t>
            </a:r>
          </a:p>
          <a:p>
            <a:pPr lvl="1"/>
            <a:r>
              <a:rPr lang="en-US" dirty="0"/>
              <a:t>Universal increase in SME and most significantly at the dusk flank of the magnetopause</a:t>
            </a:r>
          </a:p>
          <a:p>
            <a:pPr lvl="1"/>
            <a:r>
              <a:rPr lang="en-US" dirty="0"/>
              <a:t>Similar pattern of exaggerated decrease observed at the dusk flank for SML and SMR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D9BED-299D-8246-9A95-4F312800D85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56BB18-6640-F743-8DC1-AA08980CBED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CEBCE-D1EB-8645-9AA6-9034C14F211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B6F893-7E88-EF47-AA79-394303600860}"/>
              </a:ext>
            </a:extLst>
          </p:cNvPr>
          <p:cNvGrpSpPr/>
          <p:nvPr/>
        </p:nvGrpSpPr>
        <p:grpSpPr>
          <a:xfrm>
            <a:off x="4496499" y="515189"/>
            <a:ext cx="7695501" cy="5923711"/>
            <a:chOff x="5406259" y="1561306"/>
            <a:chExt cx="6823841" cy="529510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F63DA5-E1CE-EB4D-AB84-F1032CA55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6236"/>
            <a:stretch/>
          </p:blipFill>
          <p:spPr>
            <a:xfrm>
              <a:off x="5406259" y="1561306"/>
              <a:ext cx="6785741" cy="2859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EF516C-B39B-8A4C-AAE5-A72B276519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7976" b="50721"/>
            <a:stretch/>
          </p:blipFill>
          <p:spPr>
            <a:xfrm>
              <a:off x="5444359" y="1897637"/>
              <a:ext cx="6785741" cy="161822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4925856-AF88-7B40-BE0E-6EDAE8A631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7327" b="1"/>
            <a:stretch/>
          </p:blipFill>
          <p:spPr>
            <a:xfrm>
              <a:off x="5444359" y="5134095"/>
              <a:ext cx="6785741" cy="172231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65EB0C-5F23-B041-97A0-F782868841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2532" b="26166"/>
            <a:stretch/>
          </p:blipFill>
          <p:spPr>
            <a:xfrm>
              <a:off x="5444359" y="3515866"/>
              <a:ext cx="6785741" cy="16182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8499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529AD-F388-E74A-9AE0-D8C65EAFB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8A3BD-2BC9-7E45-85FE-EC3B17A64A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New algorithm (non-ML) approach provides simple, explainable detection of electron injection events</a:t>
            </a:r>
          </a:p>
          <a:p>
            <a:pPr lvl="1"/>
            <a:r>
              <a:rPr lang="en-US" dirty="0"/>
              <a:t>Used domain knowledge to tune the algorithm using the most informative features </a:t>
            </a:r>
            <a:r>
              <a:rPr lang="en-US" dirty="0">
                <a:sym typeface="Wingdings" pitchFamily="2" charset="2"/>
              </a:rPr>
              <a:t> band of electrons between 80 – 150 keV</a:t>
            </a:r>
          </a:p>
          <a:p>
            <a:pPr lvl="1"/>
            <a:r>
              <a:rPr lang="en-US" dirty="0">
                <a:sym typeface="Wingdings" pitchFamily="2" charset="2"/>
              </a:rPr>
              <a:t>Only interested in capturing the onset of the event</a:t>
            </a:r>
            <a:endParaRPr lang="en-US" dirty="0"/>
          </a:p>
          <a:p>
            <a:r>
              <a:rPr lang="en-US" dirty="0"/>
              <a:t>Combing through the MMS tail seasons over 5 years has resulted in a plethora of events to statistically explore</a:t>
            </a:r>
          </a:p>
          <a:p>
            <a:pPr lvl="1"/>
            <a:r>
              <a:rPr lang="en-US" dirty="0"/>
              <a:t>Much larger number of events in comparison to previous studies enable greater spatial and temporal resolution of event occurrence as well as co-contributing factors</a:t>
            </a:r>
          </a:p>
          <a:p>
            <a:pPr lvl="1"/>
            <a:r>
              <a:rPr lang="en-US" dirty="0"/>
              <a:t>Dawn/dusk asymmetries apparent in local plasma conditions as well as potentially driving factors</a:t>
            </a:r>
          </a:p>
          <a:p>
            <a:pPr lvl="1"/>
            <a:r>
              <a:rPr lang="en-US" dirty="0"/>
              <a:t>Events concentrated along the statistical MP range could indicate potentially new phenomena</a:t>
            </a:r>
          </a:p>
          <a:p>
            <a:r>
              <a:rPr lang="en-US" dirty="0"/>
              <a:t>Ongoing studies are using unsupervised clustering to explore variations in the features for each of the events</a:t>
            </a:r>
          </a:p>
          <a:p>
            <a:pPr lvl="1"/>
            <a:r>
              <a:rPr lang="en-US" dirty="0"/>
              <a:t>Can unsupervised clustering differentiate between different </a:t>
            </a:r>
            <a:r>
              <a:rPr lang="en-US" i="1" dirty="0"/>
              <a:t>known </a:t>
            </a:r>
            <a:r>
              <a:rPr lang="en-US" dirty="0"/>
              <a:t>drivers of electron enhancement in the magnetotail (e.g. dipolarization injections vs. plasma sheet flapping)</a:t>
            </a:r>
          </a:p>
          <a:p>
            <a:pPr lvl="1"/>
            <a:r>
              <a:rPr lang="en-US" dirty="0"/>
              <a:t>Are there populations of events that look similar in feature-space, driven by similar physics? </a:t>
            </a:r>
          </a:p>
          <a:p>
            <a:pPr lvl="1"/>
            <a:r>
              <a:rPr lang="en-US" dirty="0"/>
              <a:t>Do similar/different populations of events occur in distinct regions of the magnetotail?</a:t>
            </a:r>
          </a:p>
          <a:p>
            <a:pPr lvl="1"/>
            <a:r>
              <a:rPr lang="en-US" dirty="0"/>
              <a:t>Do similar/different populations coincide with particular solar wind, magnetospheric, and/or local plasma conditions?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F74FA-0468-5D46-8019-543CEF9F84C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78556-C301-A042-A33A-A964E923BC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24295C-D233-F245-A0D3-BDF94C1E111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03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750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F16A6-B462-3141-A104-3C08B6176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Peak Distribution – Labeled vs. Detected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E20B1-4EAF-FD47-B71F-1F9EFC75BFB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CC9BB-4E56-694D-86AC-CB0700C79D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00561-D147-B84E-B6A1-80CC7C76266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81CDEBD-A139-7F42-A419-BD89DDDF321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03814" y="1308288"/>
            <a:ext cx="10384371" cy="5192186"/>
          </a:xfrm>
        </p:spPr>
      </p:pic>
    </p:spTree>
    <p:extLst>
      <p:ext uri="{BB962C8B-B14F-4D97-AF65-F5344CB8AC3E}">
        <p14:creationId xmlns:p14="http://schemas.microsoft.com/office/powerpoint/2010/main" val="2958831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52500" y="1181100"/>
            <a:ext cx="9772472" cy="5029200"/>
          </a:xfrm>
        </p:spPr>
        <p:txBody>
          <a:bodyPr/>
          <a:lstStyle/>
          <a:p>
            <a:r>
              <a:rPr lang="en-US" dirty="0"/>
              <a:t>Study Motivation: </a:t>
            </a:r>
          </a:p>
          <a:p>
            <a:pPr lvl="1"/>
            <a:r>
              <a:rPr lang="en-US" i="1" dirty="0"/>
              <a:t>What are electron injection events?</a:t>
            </a:r>
          </a:p>
          <a:p>
            <a:pPr lvl="1"/>
            <a:r>
              <a:rPr lang="en-US" i="1" dirty="0"/>
              <a:t>Where are they occurring? What </a:t>
            </a:r>
            <a:r>
              <a:rPr lang="en-US" i="1"/>
              <a:t>is driving them?</a:t>
            </a:r>
            <a:endParaRPr lang="en-US" i="1" dirty="0"/>
          </a:p>
          <a:p>
            <a:r>
              <a:rPr lang="en-US" dirty="0"/>
              <a:t>Data Set &amp; Pre-processing</a:t>
            </a:r>
          </a:p>
          <a:p>
            <a:pPr lvl="1"/>
            <a:r>
              <a:rPr lang="en-US" i="1" dirty="0"/>
              <a:t>Relevant MMS data sets</a:t>
            </a:r>
          </a:p>
          <a:p>
            <a:r>
              <a:rPr lang="en-US" dirty="0"/>
              <a:t>Algorithm Description 	</a:t>
            </a:r>
          </a:p>
          <a:p>
            <a:pPr lvl="1"/>
            <a:r>
              <a:rPr lang="en-US" i="1" dirty="0"/>
              <a:t>Algorithm performance in comparison with the labeled subset</a:t>
            </a:r>
          </a:p>
          <a:p>
            <a:pPr lvl="1"/>
            <a:r>
              <a:rPr lang="en-US" i="1" dirty="0"/>
              <a:t>Preference for false positives over false negatives</a:t>
            </a:r>
          </a:p>
          <a:p>
            <a:r>
              <a:rPr lang="en-US" dirty="0"/>
              <a:t>Modeling the Magnetopause</a:t>
            </a:r>
          </a:p>
          <a:p>
            <a:pPr lvl="1"/>
            <a:r>
              <a:rPr lang="en-US" i="1" dirty="0"/>
              <a:t>Statistical study of the variance in SW driving conditions and resulting variance in the MP location</a:t>
            </a:r>
          </a:p>
          <a:p>
            <a:r>
              <a:rPr lang="en-US" dirty="0"/>
              <a:t>Statistical Study of Peak Occurrence </a:t>
            </a:r>
          </a:p>
          <a:p>
            <a:pPr lvl="1"/>
            <a:r>
              <a:rPr lang="en-US" i="1" dirty="0"/>
              <a:t>Comparison with previous studies</a:t>
            </a:r>
          </a:p>
          <a:p>
            <a:pPr lvl="1"/>
            <a:r>
              <a:rPr lang="en-US" i="1" dirty="0"/>
              <a:t>Correlations with local and driving solar wind conditions</a:t>
            </a:r>
          </a:p>
          <a:p>
            <a:r>
              <a:rPr lang="en-US" dirty="0"/>
              <a:t>Future Direction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CEF0557-557E-4E05-A15C-E44F5A05222A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404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E700B-4862-BD46-BAD6-88C1D2809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Relativistic Electron Injections?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E9398-E840-C148-8244-C215481085C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6A2D7-2D5D-ED45-BD65-20B4B8F28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89304-DD2A-9D44-9F5A-13B3DCC0B46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9C5686-409E-F94B-8109-B9DA4DC11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750" y="994931"/>
            <a:ext cx="5332700" cy="521536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930BF0E-1A12-4C4E-94EA-A87F79B81F27}"/>
              </a:ext>
            </a:extLst>
          </p:cNvPr>
          <p:cNvSpPr txBox="1">
            <a:spLocks/>
          </p:cNvSpPr>
          <p:nvPr/>
        </p:nvSpPr>
        <p:spPr>
          <a:xfrm>
            <a:off x="457201" y="1181100"/>
            <a:ext cx="6083300" cy="490752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3738" indent="-24606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-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50938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Wingdings" charset="2"/>
              <a:buChar char="§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6550" indent="-2270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63750" indent="-2286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/>
              <a:defRPr sz="1600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Sudden, localized enhancements of 10s to 100s of keV (and sometimes higher) particles from the Earth’s magnetotail into the inner magnetosphere (L &lt; 10)</a:t>
            </a:r>
          </a:p>
          <a:p>
            <a:r>
              <a:rPr lang="en-US" dirty="0"/>
              <a:t>Electron injections events are known to occur frequently </a:t>
            </a:r>
          </a:p>
          <a:p>
            <a:pPr lvl="1"/>
            <a:r>
              <a:rPr lang="en-US" dirty="0"/>
              <a:t>Several per day in the inner magnetosphere</a:t>
            </a:r>
          </a:p>
          <a:p>
            <a:pPr lvl="2"/>
            <a:r>
              <a:rPr lang="en-US" dirty="0"/>
              <a:t>As move radially inwards, occurrence rate increases dusk ward </a:t>
            </a:r>
            <a:r>
              <a:rPr lang="en-US" dirty="0">
                <a:sym typeface="Wingdings" pitchFamily="2" charset="2"/>
              </a:rPr>
              <a:t> electron drift physics</a:t>
            </a:r>
            <a:endParaRPr lang="en-US" dirty="0"/>
          </a:p>
          <a:p>
            <a:pPr lvl="1"/>
            <a:r>
              <a:rPr lang="en-US" dirty="0"/>
              <a:t>Occurrence rate increases with increasing geomagnetic activity</a:t>
            </a:r>
          </a:p>
          <a:p>
            <a:pPr lvl="2"/>
            <a:r>
              <a:rPr lang="en-US" dirty="0"/>
              <a:t>Bursts of relativistic electrons (&gt; 500 keV) observed far down-tail associated with substorm activity by IMP-8 and ISEE-3 (Baker and Stone, 1997; Slavin et al., 1992; Richardson et al., 1993)</a:t>
            </a:r>
          </a:p>
          <a:p>
            <a:pPr lvl="1"/>
            <a:r>
              <a:rPr lang="en-US" dirty="0"/>
              <a:t>Occurrence rate also appears associated with depolarizing flux bundles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CEDCF0-9106-F541-8C75-AA6D2DC768C7}"/>
              </a:ext>
            </a:extLst>
          </p:cNvPr>
          <p:cNvCxnSpPr>
            <a:cxnSpLocks/>
          </p:cNvCxnSpPr>
          <p:nvPr/>
        </p:nvCxnSpPr>
        <p:spPr>
          <a:xfrm>
            <a:off x="8009989" y="1657484"/>
            <a:ext cx="644043" cy="403006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2B1437-7C43-014C-B2AA-762708BE838C}"/>
              </a:ext>
            </a:extLst>
          </p:cNvPr>
          <p:cNvSpPr txBox="1"/>
          <p:nvPr/>
        </p:nvSpPr>
        <p:spPr>
          <a:xfrm>
            <a:off x="6710157" y="1304220"/>
            <a:ext cx="152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366FF"/>
                </a:solidFill>
              </a:rPr>
              <a:t>Dispersionless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4073D7-C525-AB41-A57B-1263270E2C67}"/>
              </a:ext>
            </a:extLst>
          </p:cNvPr>
          <p:cNvSpPr txBox="1"/>
          <p:nvPr/>
        </p:nvSpPr>
        <p:spPr>
          <a:xfrm>
            <a:off x="9993536" y="1433765"/>
            <a:ext cx="1446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Dispersed (drift echo)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DDD817-3E88-424A-84E0-02BEE0380733}"/>
              </a:ext>
            </a:extLst>
          </p:cNvPr>
          <p:cNvCxnSpPr>
            <a:cxnSpLocks/>
          </p:cNvCxnSpPr>
          <p:nvPr/>
        </p:nvCxnSpPr>
        <p:spPr>
          <a:xfrm flipH="1">
            <a:off x="9421033" y="1991364"/>
            <a:ext cx="902785" cy="781756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678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DE5B9-798A-664E-8B9F-072C6AA5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Study Objective: Where &amp; when are these events occurring? What is driving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3D254-3903-3F4D-A209-635EF6A25B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16" y="1549400"/>
            <a:ext cx="10497084" cy="49510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magnetosphere is an effective and efficient accelerator of relativistic electrons</a:t>
            </a:r>
          </a:p>
          <a:p>
            <a:pPr lvl="1"/>
            <a:r>
              <a:rPr lang="en-US" dirty="0"/>
              <a:t>X. Li et al., (GRL 1997) – Solar wind is an insufficient source of outer belt electrons; some additional acceleration must be occurring </a:t>
            </a:r>
            <a:r>
              <a:rPr lang="en-US" i="1" dirty="0"/>
              <a:t>within the magnetosphere</a:t>
            </a:r>
          </a:p>
          <a:p>
            <a:pPr lvl="1"/>
            <a:r>
              <a:rPr lang="en-US" dirty="0"/>
              <a:t>Considered important to source processes of ring current ions and radiation belt electrons</a:t>
            </a:r>
            <a:endParaRPr lang="en-US" i="1" dirty="0"/>
          </a:p>
          <a:p>
            <a:r>
              <a:rPr lang="en-US" b="1" i="1" dirty="0"/>
              <a:t>What mechanism(s) is (are) accelerating these electrons so effectively? </a:t>
            </a:r>
          </a:p>
          <a:p>
            <a:pPr lvl="1"/>
            <a:r>
              <a:rPr lang="en-US" b="1" i="1" dirty="0"/>
              <a:t>Are there spatial and temporal patterns in the magnetosphere where these events are happening?</a:t>
            </a:r>
          </a:p>
          <a:p>
            <a:pPr lvl="1"/>
            <a:r>
              <a:rPr lang="en-US" b="1" i="1" dirty="0"/>
              <a:t>Are there clusters of events which appear similarly in feature space?</a:t>
            </a:r>
          </a:p>
          <a:p>
            <a:r>
              <a:rPr lang="en-US" b="1" i="1" dirty="0"/>
              <a:t>Study Approach</a:t>
            </a:r>
          </a:p>
          <a:p>
            <a:pPr marL="790575" lvl="1" indent="-342900">
              <a:buFont typeface="+mj-lt"/>
              <a:buAutoNum type="arabicPeriod"/>
            </a:pPr>
            <a:r>
              <a:rPr lang="en-US" b="1" i="1" dirty="0"/>
              <a:t>(Completed) Collect a list of electron enhancement events across sufficient spatial and temporal scales</a:t>
            </a:r>
          </a:p>
          <a:p>
            <a:pPr marL="1190625" lvl="2" indent="-285750"/>
            <a:r>
              <a:rPr lang="en-US" dirty="0"/>
              <a:t>Improve the catalog of known events in the literature</a:t>
            </a:r>
          </a:p>
          <a:p>
            <a:pPr marL="1190625" lvl="2" indent="-285750"/>
            <a:r>
              <a:rPr lang="en-US" dirty="0"/>
              <a:t>Explore spatial and temporal relationships between event occurrence and particular solar wind, magnetospheric, and/or local plasma conditions</a:t>
            </a:r>
          </a:p>
          <a:p>
            <a:pPr marL="790575" lvl="1" indent="-342900">
              <a:buFont typeface="+mj-lt"/>
              <a:buAutoNum type="arabicPeriod"/>
            </a:pPr>
            <a:r>
              <a:rPr lang="en-US" b="1" i="1" dirty="0"/>
              <a:t>(Ongoing) Use unsupervised ML techniques to explore subpopulations within the events</a:t>
            </a:r>
          </a:p>
          <a:p>
            <a:pPr lvl="2"/>
            <a:r>
              <a:rPr lang="en-US" dirty="0"/>
              <a:t>Can unsupervised clustering differentiate between different </a:t>
            </a:r>
            <a:r>
              <a:rPr lang="en-US" i="1" dirty="0"/>
              <a:t>known </a:t>
            </a:r>
            <a:r>
              <a:rPr lang="en-US" dirty="0"/>
              <a:t>drivers of electron enhancement in the magnetotail (e.g. dipolarization injections vs. plasma sheet flapping)</a:t>
            </a:r>
          </a:p>
          <a:p>
            <a:pPr lvl="2"/>
            <a:r>
              <a:rPr lang="en-US" dirty="0"/>
              <a:t>Are there populations of events that look similar in feature-space, driven by similar physics? </a:t>
            </a:r>
            <a:endParaRPr lang="en-US" b="1" i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5A0AF-ADB7-5E47-9EE9-93EF71FE030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3C2DE-3F8F-AA4D-88DD-829291DE2F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B55D8-AF89-1A46-B5F3-7933427308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7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6FB0-D744-A34A-BE97-AC1D8D24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Identification Algorithm Description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C076E3-869E-2943-836A-2F0E22E40CAF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42109" y="1179514"/>
                <a:ext cx="7395926" cy="50307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Utilize a two–stage algorithm to determine injection events (i.e., “wall of electrons”)</a:t>
                </a:r>
              </a:p>
              <a:p>
                <a:pPr lvl="1"/>
                <a:r>
                  <a:rPr lang="en-US" dirty="0"/>
                  <a:t>Events manifest as sharp increases in the integrated electron count</a:t>
                </a:r>
              </a:p>
              <a:p>
                <a:r>
                  <a:rPr lang="en-US" dirty="0"/>
                  <a:t>Stage 1: Savitzky-Golay filter</a:t>
                </a:r>
              </a:p>
              <a:p>
                <a:pPr lvl="1"/>
                <a:r>
                  <a:rPr lang="en-US" dirty="0"/>
                  <a:t>Digital filter originally developed in the analytical chemistry field for automated detection of titration thresholds </a:t>
                </a:r>
              </a:p>
              <a:p>
                <a:pPr lvl="1"/>
                <a:r>
                  <a:rPr lang="en-US" dirty="0"/>
                  <a:t>Can be applied to smooth data, or compute 1</a:t>
                </a:r>
                <a:r>
                  <a:rPr lang="en-US" baseline="30000" dirty="0"/>
                  <a:t>st</a:t>
                </a:r>
                <a:r>
                  <a:rPr lang="en-US" dirty="0"/>
                  <a:t> and 2</a:t>
                </a:r>
                <a:r>
                  <a:rPr lang="en-US" baseline="30000" dirty="0"/>
                  <a:t>nd</a:t>
                </a:r>
                <a:r>
                  <a:rPr lang="en-US" dirty="0"/>
                  <a:t> order derivatives over a set window of points (</a:t>
                </a:r>
                <a:r>
                  <a:rPr lang="en-US" i="1" dirty="0"/>
                  <a:t>m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For evenly spaced data points, the filtered point (</a:t>
                </a:r>
                <a:r>
                  <a:rPr lang="en-US" i="1" dirty="0"/>
                  <a:t>Y</a:t>
                </a:r>
                <a:r>
                  <a:rPr lang="en-US" i="1" baseline="-25000" dirty="0"/>
                  <a:t>j</a:t>
                </a:r>
                <a:r>
                  <a:rPr lang="en-US" dirty="0"/>
                  <a:t>) is computed as:</a:t>
                </a:r>
              </a:p>
              <a:p>
                <a:pPr marL="44767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  <m:sup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Coefficients are in accordance with the application (smoothing or derivative), order of the polynomial to be fitted and the window size</a:t>
                </a:r>
              </a:p>
              <a:p>
                <a:r>
                  <a:rPr lang="en-US" dirty="0"/>
                  <a:t>Stage 2: Peak selection based on prominence and height thresholds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C076E3-869E-2943-836A-2F0E22E40C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42109" y="1179514"/>
                <a:ext cx="7395926" cy="5030786"/>
              </a:xfrm>
              <a:blipFill>
                <a:blip r:embed="rId2"/>
                <a:stretch>
                  <a:fillRect l="-1887" t="-1508" r="-2401" b="-1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082A-C909-424A-9E5B-668863E2FF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22BD0-9841-A54F-BB79-FE5E3E11B11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99316-AABD-1E46-8B45-DA1D79E485F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947D3-1A69-F941-8EAF-3055EE5EC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242" y="1909450"/>
            <a:ext cx="4197551" cy="31653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6E018E-866F-6447-8D6D-91087BA46DA4}"/>
              </a:ext>
            </a:extLst>
          </p:cNvPr>
          <p:cNvSpPr txBox="1"/>
          <p:nvPr/>
        </p:nvSpPr>
        <p:spPr>
          <a:xfrm>
            <a:off x="5824390" y="6210300"/>
            <a:ext cx="6470041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By Cdang - Own work, CC BY-SA 3.0, 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  <a:hlinkClick r:id="rId4"/>
              </a:rPr>
              <a:t>https://commons.wikimedia.org/w/index.php?curid=24312864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81CEDD-D768-DB41-890F-9F107B6D70FF}"/>
              </a:ext>
            </a:extLst>
          </p:cNvPr>
          <p:cNvSpPr txBox="1"/>
          <p:nvPr/>
        </p:nvSpPr>
        <p:spPr>
          <a:xfrm>
            <a:off x="8210243" y="4920123"/>
            <a:ext cx="3709547" cy="52322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Animation of SG filter applied on sequential data points to smooth the original signal. </a:t>
            </a:r>
          </a:p>
        </p:txBody>
      </p:sp>
    </p:spTree>
    <p:extLst>
      <p:ext uri="{BB962C8B-B14F-4D97-AF65-F5344CB8AC3E}">
        <p14:creationId xmlns:p14="http://schemas.microsoft.com/office/powerpoint/2010/main" val="1963446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79849-681B-704A-A01D-D5E6A25C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4E26B-0231-8541-99B5-3177F7BF97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4200" y="1057013"/>
            <a:ext cx="5170649" cy="538188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Utilizing MMS tail season data from 2017 – 2021</a:t>
            </a:r>
          </a:p>
          <a:p>
            <a:pPr lvl="1"/>
            <a:r>
              <a:rPr lang="en-US" dirty="0"/>
              <a:t>Manually-identified injection events for a subset of the 2018 tail season</a:t>
            </a:r>
          </a:p>
          <a:p>
            <a:pPr lvl="1"/>
            <a:r>
              <a:rPr lang="en-US" dirty="0"/>
              <a:t>Utilizing only a single spacecraft, though algorithm is extensible to the others</a:t>
            </a:r>
          </a:p>
          <a:p>
            <a:r>
              <a:rPr lang="en-US" dirty="0"/>
              <a:t>Event detection algorithm designed to identify events based only on the integrated electron count</a:t>
            </a:r>
          </a:p>
          <a:p>
            <a:pPr lvl="1"/>
            <a:r>
              <a:rPr lang="en-US" dirty="0"/>
              <a:t>Contemporaneous FPI ion/e</a:t>
            </a:r>
            <a:r>
              <a:rPr lang="en-US" baseline="30000" dirty="0"/>
              <a:t>-</a:t>
            </a:r>
            <a:r>
              <a:rPr lang="en-US" dirty="0"/>
              <a:t> velocity, temperature and density, MAG field included for subsequent clustering study</a:t>
            </a:r>
          </a:p>
          <a:p>
            <a:r>
              <a:rPr lang="en-US" dirty="0"/>
              <a:t>Generally find the algorithm identifies far more events than present in the labeled set</a:t>
            </a:r>
          </a:p>
          <a:p>
            <a:pPr lvl="1"/>
            <a:r>
              <a:rPr lang="en-US" dirty="0"/>
              <a:t>Capturing dispersed and dispersionless events</a:t>
            </a:r>
          </a:p>
          <a:p>
            <a:pPr lvl="1"/>
            <a:r>
              <a:rPr lang="en-US" dirty="0"/>
              <a:t>Peak identification (stage 2) needed the most rigorous tuning to focus only on substantial events</a:t>
            </a:r>
          </a:p>
          <a:p>
            <a:pPr lvl="1"/>
            <a:r>
              <a:rPr lang="en-US" dirty="0"/>
              <a:t>Attributed to under-labeling of events or mis-labeling</a:t>
            </a:r>
          </a:p>
          <a:p>
            <a:pPr lvl="2"/>
            <a:r>
              <a:rPr lang="en-US" dirty="0"/>
              <a:t>Timing off significantly in manual list</a:t>
            </a:r>
          </a:p>
          <a:p>
            <a:pPr lvl="2"/>
            <a:r>
              <a:rPr lang="en-US" dirty="0"/>
              <a:t>Manual list focused on larger events whereas algorithm will identify sub-peaks in larger event</a:t>
            </a:r>
          </a:p>
          <a:p>
            <a:pPr lvl="1"/>
            <a:r>
              <a:rPr lang="en-US" dirty="0"/>
              <a:t>Final manually-labeled event at figure to right is an example of biased identification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4CE40-2AB7-DB49-A625-FD06DA913C5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D4C9B-706F-D84C-8E5D-F755ACF4CD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CD3D5-D498-0C42-A327-65517F07A4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E1F332-C65F-3B43-92F7-B5BCAD7C2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55" y="0"/>
            <a:ext cx="6234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23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07308-B490-E74D-ABCB-5ACE3D7A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198BF-7CC6-834E-B38C-1A80FE2EFE5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16" y="1179513"/>
            <a:ext cx="5668894" cy="52515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Completed a grid search for the optimal set of parameters:</a:t>
            </a:r>
          </a:p>
          <a:p>
            <a:r>
              <a:rPr lang="en-US" dirty="0"/>
              <a:t>Step 1: Savitzky-Golay filter</a:t>
            </a:r>
          </a:p>
          <a:p>
            <a:pPr lvl="1"/>
            <a:r>
              <a:rPr lang="en-US" dirty="0"/>
              <a:t>Filter width</a:t>
            </a:r>
          </a:p>
          <a:p>
            <a:pPr lvl="1"/>
            <a:r>
              <a:rPr lang="en-US" dirty="0"/>
              <a:t>Degree of polynomial</a:t>
            </a:r>
          </a:p>
          <a:p>
            <a:pPr lvl="1"/>
            <a:r>
              <a:rPr lang="en-US" dirty="0"/>
              <a:t>Features to include </a:t>
            </a:r>
            <a:r>
              <a:rPr lang="en-US" dirty="0">
                <a:sym typeface="Wingdings" pitchFamily="2" charset="2"/>
              </a:rPr>
              <a:t> integrated total electron count over specified energy range</a:t>
            </a:r>
          </a:p>
          <a:p>
            <a:r>
              <a:rPr lang="en-US" dirty="0">
                <a:sym typeface="Wingdings" pitchFamily="2" charset="2"/>
              </a:rPr>
              <a:t>Step 2: Peak detection on e</a:t>
            </a:r>
            <a:r>
              <a:rPr lang="en-US" baseline="30000" dirty="0">
                <a:sym typeface="Wingdings" pitchFamily="2" charset="2"/>
              </a:rPr>
              <a:t>-</a:t>
            </a:r>
            <a:r>
              <a:rPr lang="en-US" dirty="0">
                <a:sym typeface="Wingdings" pitchFamily="2" charset="2"/>
              </a:rPr>
              <a:t> integrated count derivative</a:t>
            </a:r>
          </a:p>
          <a:p>
            <a:pPr lvl="1"/>
            <a:r>
              <a:rPr lang="en-US" dirty="0"/>
              <a:t>As </a:t>
            </a:r>
            <a:r>
              <a:rPr lang="en-US" b="1" i="1" dirty="0">
                <a:solidFill>
                  <a:srgbClr val="C00000"/>
                </a:solidFill>
              </a:rPr>
              <a:t>Prominence</a:t>
            </a:r>
            <a:r>
              <a:rPr lang="en-US" dirty="0"/>
              <a:t> increases </a:t>
            </a:r>
            <a:r>
              <a:rPr lang="en-US" dirty="0">
                <a:sym typeface="Wingdings" pitchFamily="2" charset="2"/>
              </a:rPr>
              <a:t> Will favor large positive swings in the derivative, but the absolute value of the derivative at the peak height does not matter</a:t>
            </a:r>
          </a:p>
          <a:p>
            <a:pPr lvl="1"/>
            <a:r>
              <a:rPr lang="en-US" dirty="0">
                <a:sym typeface="Wingdings" pitchFamily="2" charset="2"/>
              </a:rPr>
              <a:t>As 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itchFamily="2" charset="2"/>
              </a:rPr>
              <a:t>Height</a:t>
            </a:r>
            <a:r>
              <a:rPr lang="en-US" dirty="0">
                <a:sym typeface="Wingdings" pitchFamily="2" charset="2"/>
              </a:rPr>
              <a:t> increases  Sets a minimum threshold on the value of derivative at the peak, so absolute value of the derivative </a:t>
            </a:r>
            <a:r>
              <a:rPr lang="en-US" i="1" dirty="0">
                <a:sym typeface="Wingdings" pitchFamily="2" charset="2"/>
              </a:rPr>
              <a:t>does</a:t>
            </a:r>
            <a:r>
              <a:rPr lang="en-US" dirty="0">
                <a:sym typeface="Wingdings" pitchFamily="2" charset="2"/>
              </a:rPr>
              <a:t> matter</a:t>
            </a:r>
          </a:p>
          <a:p>
            <a:r>
              <a:rPr lang="en-US" dirty="0"/>
              <a:t>Weighing two competing metrics</a:t>
            </a:r>
          </a:p>
          <a:p>
            <a:pPr lvl="1"/>
            <a:r>
              <a:rPr lang="en-US" dirty="0"/>
              <a:t>TPR = True Positive Rate = True Positive / Positive Samples = % of labeled events detected</a:t>
            </a:r>
          </a:p>
          <a:p>
            <a:pPr lvl="1"/>
            <a:r>
              <a:rPr lang="en-US" dirty="0"/>
              <a:t>Precision = % of detections that are real = TP / (TP + FP)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6E6D0-79CE-434E-8FB8-3DFD5E2F043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23 March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29042-024A-5843-8437-6D22529E60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CE629-5E04-464F-AB8F-F131E29F2DD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ED4B5D-D955-5241-A49D-47F9A60D1B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4" t="5562" r="1702" b="806"/>
          <a:stretch/>
        </p:blipFill>
        <p:spPr>
          <a:xfrm>
            <a:off x="6735742" y="2254817"/>
            <a:ext cx="5229442" cy="3932919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5369C59-93DC-AF4C-870B-495559335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183" y="326799"/>
            <a:ext cx="3758119" cy="187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91CCE-0A4B-A94A-9456-E3224982B3CD}"/>
              </a:ext>
            </a:extLst>
          </p:cNvPr>
          <p:cNvSpPr txBox="1"/>
          <p:nvPr/>
        </p:nvSpPr>
        <p:spPr>
          <a:xfrm>
            <a:off x="10892716" y="326799"/>
            <a:ext cx="1095172" cy="58477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Height </a:t>
            </a:r>
          </a:p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Threshold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6B9FB-7254-764F-B483-AD7338FF41D2}"/>
              </a:ext>
            </a:extLst>
          </p:cNvPr>
          <p:cNvSpPr txBox="1"/>
          <p:nvPr/>
        </p:nvSpPr>
        <p:spPr>
          <a:xfrm>
            <a:off x="6735742" y="1412449"/>
            <a:ext cx="1567456" cy="584775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Prominence threshold</a:t>
            </a:r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8E1A8371-A999-5942-A7D9-BDD9F9EE3133}"/>
              </a:ext>
            </a:extLst>
          </p:cNvPr>
          <p:cNvSpPr/>
          <p:nvPr/>
        </p:nvSpPr>
        <p:spPr>
          <a:xfrm>
            <a:off x="7967538" y="426767"/>
            <a:ext cx="45719" cy="1578124"/>
          </a:xfrm>
          <a:prstGeom prst="leftBracket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C74FB7E-FF40-3642-AA4C-4B3E1DAD6733}"/>
              </a:ext>
            </a:extLst>
          </p:cNvPr>
          <p:cNvCxnSpPr/>
          <p:nvPr/>
        </p:nvCxnSpPr>
        <p:spPr>
          <a:xfrm>
            <a:off x="7262648" y="1179514"/>
            <a:ext cx="4558654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FCC610D-0649-4044-A514-5C90A5246DE8}"/>
              </a:ext>
            </a:extLst>
          </p:cNvPr>
          <p:cNvSpPr txBox="1"/>
          <p:nvPr/>
        </p:nvSpPr>
        <p:spPr>
          <a:xfrm>
            <a:off x="5429502" y="6231979"/>
            <a:ext cx="6773008" cy="2616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By </a:t>
            </a:r>
            <a:r>
              <a:rPr lang="en-US" sz="1100" dirty="0" err="1">
                <a:solidFill>
                  <a:schemeClr val="tx2">
                    <a:lumMod val="75000"/>
                  </a:schemeClr>
                </a:solidFill>
              </a:rPr>
              <a:t>Cmglee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  <a:hlinkClick r:id="rId4"/>
              </a:rPr>
              <a:t>https://en.wikipedia.org/wiki/Topographic_prominence#/media/File:Prominence_definition.svg</a:t>
            </a:r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758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714D-622C-7242-8E13-4123BB7BE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19100"/>
            <a:ext cx="8336979" cy="762000"/>
          </a:xfrm>
        </p:spPr>
        <p:txBody>
          <a:bodyPr>
            <a:normAutofit fontScale="90000"/>
          </a:bodyPr>
          <a:lstStyle/>
          <a:p>
            <a:r>
              <a:rPr lang="en-US" dirty="0"/>
              <a:t>Event Statistics for 2018 Partial Tail Season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91012E-E348-1541-9F0D-AB926270BD3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8B997-48BD-E940-B634-885DBAAF382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38A74-82A2-0043-8693-18F74E00A9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9F32CD8-124D-684F-9B40-F9BA92865FA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7369" y="1500558"/>
            <a:ext cx="7738964" cy="203499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6 R</a:t>
            </a:r>
            <a:r>
              <a:rPr lang="en-US" baseline="-25000" dirty="0"/>
              <a:t>E</a:t>
            </a:r>
            <a:r>
              <a:rPr lang="en-US" dirty="0"/>
              <a:t> exclusion zone</a:t>
            </a:r>
          </a:p>
          <a:p>
            <a:r>
              <a:rPr lang="en-US" b="1" dirty="0"/>
              <a:t>1041 </a:t>
            </a:r>
            <a:r>
              <a:rPr lang="en-US" dirty="0"/>
              <a:t>events labeled by Turner from 5/27/2018 through 9/25/2018</a:t>
            </a:r>
          </a:p>
          <a:p>
            <a:r>
              <a:rPr lang="en-US" b="1" dirty="0"/>
              <a:t>95.68% </a:t>
            </a:r>
            <a:r>
              <a:rPr lang="en-US" dirty="0"/>
              <a:t>of the labeled events (996 total) were identified by the algorithm; 45 labeled events missed</a:t>
            </a:r>
          </a:p>
          <a:p>
            <a:pPr lvl="1"/>
            <a:r>
              <a:rPr lang="en-US" dirty="0"/>
              <a:t>Missed events were mostly driven by labeling inaccuracies</a:t>
            </a:r>
          </a:p>
          <a:p>
            <a:r>
              <a:rPr lang="en-US" dirty="0"/>
              <a:t>Algorithm identified an additional ~</a:t>
            </a:r>
            <a:r>
              <a:rPr lang="en-US" b="1" dirty="0"/>
              <a:t>4800</a:t>
            </a:r>
            <a:r>
              <a:rPr lang="en-US" dirty="0"/>
              <a:t> events over the labeled time span</a:t>
            </a:r>
          </a:p>
          <a:p>
            <a:pPr lvl="1"/>
            <a:r>
              <a:rPr lang="en-US" dirty="0"/>
              <a:t>Every peak identified in larger multi-peak event whereas labeled data set focused on the larger events</a:t>
            </a:r>
          </a:p>
          <a:p>
            <a:pPr marL="447675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C9C327-77FB-BE48-9BCF-CB7E5BE34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137" b="50000"/>
          <a:stretch/>
        </p:blipFill>
        <p:spPr>
          <a:xfrm>
            <a:off x="761652" y="3663426"/>
            <a:ext cx="7619535" cy="28069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11F13C-4AEF-1E42-A1E2-91679E3E4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478" y="3335892"/>
            <a:ext cx="3520522" cy="35205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F9CBE8-770D-A642-93B7-84E38A2CA6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03" r="22210"/>
          <a:stretch/>
        </p:blipFill>
        <p:spPr>
          <a:xfrm>
            <a:off x="8794179" y="99642"/>
            <a:ext cx="2836623" cy="323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59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7A294489-E748-AB4E-8636-E5AFA5C80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838" y="3766568"/>
            <a:ext cx="6118979" cy="218534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C0E121-D38B-F14E-833B-7F9130948063}"/>
              </a:ext>
            </a:extLst>
          </p:cNvPr>
          <p:cNvSpPr/>
          <p:nvPr/>
        </p:nvSpPr>
        <p:spPr>
          <a:xfrm>
            <a:off x="4580497" y="1181100"/>
            <a:ext cx="6669140" cy="2343957"/>
          </a:xfrm>
          <a:prstGeom prst="roundRect">
            <a:avLst/>
          </a:prstGeom>
          <a:solidFill>
            <a:srgbClr val="B2D2F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4D7A1-9DCE-224B-88FA-0BC6ADDBF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Statistical Variance in the Magnetopause Location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BC8B5-1576-B046-9AFE-0259BB8FD8C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BB8B2-3471-2140-9089-797D391358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28E53-7CFA-E34E-804D-04F5D140B56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8BF2E-F440-D448-9EF3-D73136A18FE4}"/>
              </a:ext>
            </a:extLst>
          </p:cNvPr>
          <p:cNvSpPr txBox="1"/>
          <p:nvPr/>
        </p:nvSpPr>
        <p:spPr>
          <a:xfrm>
            <a:off x="4741380" y="3124947"/>
            <a:ext cx="1651414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ysClr val="windowText" lastClr="000000"/>
                </a:solidFill>
              </a:rPr>
              <a:t>Monte Carlo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880E16-3660-1D40-BD8B-AB9C09C16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2" t="20053" r="6647" b="15414"/>
          <a:stretch/>
        </p:blipFill>
        <p:spPr>
          <a:xfrm>
            <a:off x="6141505" y="3557910"/>
            <a:ext cx="6050495" cy="294256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C81E141-BD15-F145-8017-434731E15DC0}"/>
              </a:ext>
            </a:extLst>
          </p:cNvPr>
          <p:cNvSpPr/>
          <p:nvPr/>
        </p:nvSpPr>
        <p:spPr>
          <a:xfrm>
            <a:off x="1488210" y="1422611"/>
            <a:ext cx="1526797" cy="99614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1400" dirty="0"/>
              <a:t>Model the multivariate distribution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46C4A16-B799-8A42-9C1C-0383E020A31A}"/>
              </a:ext>
            </a:extLst>
          </p:cNvPr>
          <p:cNvSpPr/>
          <p:nvPr/>
        </p:nvSpPr>
        <p:spPr>
          <a:xfrm>
            <a:off x="2341119" y="2290195"/>
            <a:ext cx="1850067" cy="1568742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Assume Multivariate Gaussian fit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Univariate distributions found to be:</a:t>
            </a:r>
          </a:p>
          <a:p>
            <a:pPr lvl="1"/>
            <a:r>
              <a:rPr lang="en-US" sz="1200" dirty="0">
                <a:solidFill>
                  <a:schemeClr val="tx1"/>
                </a:solidFill>
              </a:rPr>
              <a:t>B</a:t>
            </a:r>
            <a:r>
              <a:rPr lang="en-US" sz="1200" baseline="-25000" dirty="0">
                <a:solidFill>
                  <a:schemeClr val="tx1"/>
                </a:solidFill>
              </a:rPr>
              <a:t>z</a:t>
            </a:r>
            <a:r>
              <a:rPr lang="en-US" sz="1200" dirty="0">
                <a:solidFill>
                  <a:schemeClr val="tx1"/>
                </a:solidFill>
              </a:rPr>
              <a:t>: Normal</a:t>
            </a:r>
          </a:p>
          <a:p>
            <a:pPr lvl="1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baseline="-25000" dirty="0">
                <a:solidFill>
                  <a:schemeClr val="tx1"/>
                </a:solidFill>
              </a:rPr>
              <a:t>dyn</a:t>
            </a:r>
            <a:r>
              <a:rPr lang="en-US" sz="1200" dirty="0">
                <a:solidFill>
                  <a:schemeClr val="tx1"/>
                </a:solidFill>
              </a:rPr>
              <a:t>: Log-normal</a:t>
            </a:r>
          </a:p>
          <a:p>
            <a:pPr lvl="1"/>
            <a:r>
              <a:rPr lang="en-US" sz="1200" dirty="0">
                <a:solidFill>
                  <a:schemeClr val="tx1"/>
                </a:solidFill>
              </a:rPr>
              <a:t>P</a:t>
            </a:r>
            <a:r>
              <a:rPr lang="en-US" sz="1200" baseline="-25000" dirty="0">
                <a:solidFill>
                  <a:schemeClr val="tx1"/>
                </a:solidFill>
              </a:rPr>
              <a:t>mag</a:t>
            </a:r>
            <a:r>
              <a:rPr lang="en-US" sz="1200" dirty="0">
                <a:solidFill>
                  <a:schemeClr val="tx1"/>
                </a:solidFill>
              </a:rPr>
              <a:t>: Log-normal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AC14B20-A5CC-4F44-B066-2C3029B954A5}"/>
              </a:ext>
            </a:extLst>
          </p:cNvPr>
          <p:cNvSpPr/>
          <p:nvPr/>
        </p:nvSpPr>
        <p:spPr>
          <a:xfrm>
            <a:off x="4711282" y="1365257"/>
            <a:ext cx="1526797" cy="99614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1400" dirty="0"/>
              <a:t>Draw random samples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DC83F51-9F2B-FC41-9555-8314EA85E0A6}"/>
              </a:ext>
            </a:extLst>
          </p:cNvPr>
          <p:cNvSpPr/>
          <p:nvPr/>
        </p:nvSpPr>
        <p:spPr>
          <a:xfrm>
            <a:off x="5315797" y="2170658"/>
            <a:ext cx="1651415" cy="864510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lvl="0"/>
            <a:r>
              <a:rPr lang="en-US" sz="1200" dirty="0">
                <a:solidFill>
                  <a:schemeClr val="tx1"/>
                </a:solidFill>
              </a:rPr>
              <a:t>Draw 1000 random samples from the multivariate distribution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ED3614D-49E3-A741-AC23-EA37099CEA88}"/>
              </a:ext>
            </a:extLst>
          </p:cNvPr>
          <p:cNvSpPr/>
          <p:nvPr/>
        </p:nvSpPr>
        <p:spPr>
          <a:xfrm>
            <a:off x="7653596" y="1326501"/>
            <a:ext cx="1526797" cy="99614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1400" dirty="0"/>
              <a:t>Compute the variance in the MP location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8E3D5B1-1097-024B-9782-FDA3AE30BF0A}"/>
              </a:ext>
            </a:extLst>
          </p:cNvPr>
          <p:cNvSpPr/>
          <p:nvPr/>
        </p:nvSpPr>
        <p:spPr>
          <a:xfrm>
            <a:off x="8408042" y="2205573"/>
            <a:ext cx="2631870" cy="990087"/>
          </a:xfrm>
          <a:prstGeom prst="round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For each random draw, compute the MP location from the Lin </a:t>
            </a:r>
            <a:r>
              <a:rPr lang="en-US" sz="1200" i="1" dirty="0">
                <a:solidFill>
                  <a:schemeClr val="tx1"/>
                </a:solidFill>
              </a:rPr>
              <a:t>et al.,</a:t>
            </a:r>
            <a:r>
              <a:rPr lang="en-US" sz="1200" dirty="0">
                <a:solidFill>
                  <a:schemeClr val="tx1"/>
                </a:solidFill>
              </a:rPr>
              <a:t> 2010 model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Compute the median, avg, and 1.96 sigma fits (95% confidence)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8CE70C7A-EE08-E140-B86A-8BBBB4629F59}"/>
              </a:ext>
            </a:extLst>
          </p:cNvPr>
          <p:cNvSpPr/>
          <p:nvPr/>
        </p:nvSpPr>
        <p:spPr>
          <a:xfrm rot="16200000">
            <a:off x="3881367" y="1652480"/>
            <a:ext cx="336523" cy="514159"/>
          </a:xfrm>
          <a:prstGeom prst="downArrow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4D1DB6C1-E50D-C54B-BC18-A8DBE42E44F5}"/>
              </a:ext>
            </a:extLst>
          </p:cNvPr>
          <p:cNvSpPr/>
          <p:nvPr/>
        </p:nvSpPr>
        <p:spPr>
          <a:xfrm rot="16200000">
            <a:off x="6842065" y="1591951"/>
            <a:ext cx="336523" cy="514159"/>
          </a:xfrm>
          <a:prstGeom prst="downArrow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000" dirty="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FBD07F-D5E4-B540-A58B-9D24E643C5CE}"/>
              </a:ext>
            </a:extLst>
          </p:cNvPr>
          <p:cNvSpPr txBox="1"/>
          <p:nvPr/>
        </p:nvSpPr>
        <p:spPr>
          <a:xfrm>
            <a:off x="30811" y="6110525"/>
            <a:ext cx="5599679" cy="40011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Lin, R. L., et al. "A three‐dimensional asymmetric magnetopause model." </a:t>
            </a:r>
            <a:r>
              <a:rPr lang="en-US" sz="1000" i="1" dirty="0"/>
              <a:t>Journal of Geophysical Research: Space Physics</a:t>
            </a:r>
            <a:r>
              <a:rPr lang="en-US" sz="1000" dirty="0"/>
              <a:t> 115.A4 (2010).</a:t>
            </a:r>
            <a:endParaRPr lang="en-US" sz="105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2067"/>
      </p:ext>
    </p:extLst>
  </p:cSld>
  <p:clrMapOvr>
    <a:masterClrMapping/>
  </p:clrMapOvr>
</p:sld>
</file>

<file path=ppt/theme/theme1.xml><?xml version="1.0" encoding="utf-8"?>
<a:theme xmlns:a="http://schemas.openxmlformats.org/drawingml/2006/main" name="APL-PowerPoint-Theme_light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C73"/>
      </a:accent1>
      <a:accent2>
        <a:srgbClr val="3E8EDE"/>
      </a:accent2>
      <a:accent3>
        <a:srgbClr val="74AA50"/>
      </a:accent3>
      <a:accent4>
        <a:srgbClr val="D2D755"/>
      </a:accent4>
      <a:accent5>
        <a:srgbClr val="FF9E16"/>
      </a:accent5>
      <a:accent6>
        <a:srgbClr val="E03C30"/>
      </a:accent6>
      <a:hlink>
        <a:srgbClr val="0537FF"/>
      </a:hlink>
      <a:folHlink>
        <a:srgbClr val="953A7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19050">
          <a:noFill/>
        </a:ln>
      </a:spPr>
      <a:bodyPr wrap="square" rtlCol="0">
        <a:spAutoFit/>
      </a:bodyPr>
      <a:lstStyle>
        <a:defPPr>
          <a:defRPr sz="2000" dirty="0" err="1" smtClean="0">
            <a:solidFill>
              <a:schemeClr val="tx2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51D4C12-28B0-D646-AE83-28EBE5E05041}" vid="{5A99CBD5-1F1E-0744-9F59-7BCFBE9ABD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57BFD2CB1E744298C1AF8AA7379FF3" ma:contentTypeVersion="2" ma:contentTypeDescription="Create a new document." ma:contentTypeScope="" ma:versionID="5e5edfd3ff4647b6398a429cc3de810e">
  <xsd:schema xmlns:xsd="http://www.w3.org/2001/XMLSchema" xmlns:xs="http://www.w3.org/2001/XMLSchema" xmlns:p="http://schemas.microsoft.com/office/2006/metadata/properties" xmlns:ns1="http://schemas.microsoft.com/sharepoint/v3" xmlns:ns2="http://schemas.microsoft.com/sharepoint/v4" targetNamespace="http://schemas.microsoft.com/office/2006/metadata/properties" ma:root="true" ma:fieldsID="b0baf92c7a4c4eedf4e3329f85509741" ns1:_="" ns2:_="">
    <xsd:import namespace="http://schemas.microsoft.com/sharepoint/v3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0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conOverlay xmlns="http://schemas.microsoft.com/sharepoint/v4" xsi:nil="true"/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F96FBC9-784B-43FA-9D6B-E8D2B98C1D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D40F77-8A3D-42C1-A42A-4523542BD1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BB476B-CD8A-49EB-9796-541DDF5EF900}">
  <ds:schemaRefs>
    <ds:schemaRef ds:uri="http://schemas.microsoft.com/office/2006/metadata/properties"/>
    <ds:schemaRef ds:uri="http://schemas.microsoft.com/office/infopath/2007/PartnerControls"/>
    <ds:schemaRef ds:uri="http://schemas.microsoft.com/sharepoint/v4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APL-PowerPoint-Theme_light</Template>
  <TotalTime>12512</TotalTime>
  <Words>1798</Words>
  <Application>Microsoft Macintosh PowerPoint</Application>
  <PresentationFormat>Widescreen</PresentationFormat>
  <Paragraphs>198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.AppleSystemUIFont</vt:lpstr>
      <vt:lpstr>Arial</vt:lpstr>
      <vt:lpstr>Calibri</vt:lpstr>
      <vt:lpstr>Cambria Math</vt:lpstr>
      <vt:lpstr>Courier New</vt:lpstr>
      <vt:lpstr>Helvetica</vt:lpstr>
      <vt:lpstr>Wingdings</vt:lpstr>
      <vt:lpstr>APL-PowerPoint-Theme_light</vt:lpstr>
      <vt:lpstr>Automated detection of relativistic electron enhancement events in Earth’s magnetotail</vt:lpstr>
      <vt:lpstr>Outline </vt:lpstr>
      <vt:lpstr>What are Relativistic Electron Injections?</vt:lpstr>
      <vt:lpstr>Study Objective: Where &amp; when are these events occurring? What is driving them?</vt:lpstr>
      <vt:lpstr>Event Identification Algorithm Description</vt:lpstr>
      <vt:lpstr>Data Set</vt:lpstr>
      <vt:lpstr>Algorithm Tuning</vt:lpstr>
      <vt:lpstr>Event Statistics for 2018 Partial Tail Season</vt:lpstr>
      <vt:lpstr>Modeling Statistical Variance in the Magnetopause Location</vt:lpstr>
      <vt:lpstr>Extension to all Tail Seasons (2017 – 2021) </vt:lpstr>
      <vt:lpstr>Comparison to Previous Results</vt:lpstr>
      <vt:lpstr>Local Plasma and SW  Conditions</vt:lpstr>
      <vt:lpstr>Index Conditions</vt:lpstr>
      <vt:lpstr>Spatial Deviations in  Index Data</vt:lpstr>
      <vt:lpstr>Conclusions</vt:lpstr>
      <vt:lpstr>PowerPoint Presentation</vt:lpstr>
      <vt:lpstr>Peak Distribution – Labeled vs. Detected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detection of dispersionless electron injection events in Earth’s magnetotail</dc:title>
  <dc:subject/>
  <dc:creator>Microsoft Office User</dc:creator>
  <cp:keywords/>
  <dc:description>Version 1.0</dc:description>
  <cp:lastModifiedBy>Microsoft Office User</cp:lastModifiedBy>
  <cp:revision>90</cp:revision>
  <cp:lastPrinted>2017-08-24T18:44:08Z</cp:lastPrinted>
  <dcterms:created xsi:type="dcterms:W3CDTF">2022-03-14T21:11:52Z</dcterms:created>
  <dcterms:modified xsi:type="dcterms:W3CDTF">2022-03-23T15:02:55Z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0x0101009757BFD2CB1E744298C1AF8AA7379FF3</vt:lpwstr>
  </property>
</Properties>
</file>